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tif" ContentType="image/tiff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87" r:id="rId1"/>
  </p:sldMasterIdLst>
  <p:notesMasterIdLst>
    <p:notesMasterId r:id="rId42"/>
  </p:notesMasterIdLst>
  <p:handoutMasterIdLst>
    <p:handoutMasterId r:id="rId43"/>
  </p:handoutMasterIdLst>
  <p:sldIdLst>
    <p:sldId id="256" r:id="rId2"/>
    <p:sldId id="524" r:id="rId3"/>
    <p:sldId id="266" r:id="rId4"/>
    <p:sldId id="383" r:id="rId5"/>
    <p:sldId id="531" r:id="rId6"/>
    <p:sldId id="397" r:id="rId7"/>
    <p:sldId id="498" r:id="rId8"/>
    <p:sldId id="497" r:id="rId9"/>
    <p:sldId id="499" r:id="rId10"/>
    <p:sldId id="500" r:id="rId11"/>
    <p:sldId id="501" r:id="rId12"/>
    <p:sldId id="502" r:id="rId13"/>
    <p:sldId id="503" r:id="rId14"/>
    <p:sldId id="504" r:id="rId15"/>
    <p:sldId id="505" r:id="rId16"/>
    <p:sldId id="506" r:id="rId17"/>
    <p:sldId id="507" r:id="rId18"/>
    <p:sldId id="508" r:id="rId19"/>
    <p:sldId id="509" r:id="rId20"/>
    <p:sldId id="510" r:id="rId21"/>
    <p:sldId id="512" r:id="rId22"/>
    <p:sldId id="511" r:id="rId23"/>
    <p:sldId id="513" r:id="rId24"/>
    <p:sldId id="514" r:id="rId25"/>
    <p:sldId id="515" r:id="rId26"/>
    <p:sldId id="516" r:id="rId27"/>
    <p:sldId id="525" r:id="rId28"/>
    <p:sldId id="517" r:id="rId29"/>
    <p:sldId id="526" r:id="rId30"/>
    <p:sldId id="518" r:id="rId31"/>
    <p:sldId id="519" r:id="rId32"/>
    <p:sldId id="527" r:id="rId33"/>
    <p:sldId id="480" r:id="rId34"/>
    <p:sldId id="520" r:id="rId35"/>
    <p:sldId id="521" r:id="rId36"/>
    <p:sldId id="522" r:id="rId37"/>
    <p:sldId id="523" r:id="rId38"/>
    <p:sldId id="528" r:id="rId39"/>
    <p:sldId id="529" r:id="rId40"/>
    <p:sldId id="530" r:id="rId41"/>
  </p:sldIdLst>
  <p:sldSz cx="9144000" cy="6858000" type="screen4x3"/>
  <p:notesSz cx="6858000" cy="9144000"/>
  <p:embeddedFontLst>
    <p:embeddedFont>
      <p:font typeface="맑은 고딕" pitchFamily="50" charset="-127"/>
      <p:regular r:id="rId44"/>
      <p:bold r:id="rId45"/>
    </p:embeddedFont>
    <p:embeddedFont>
      <p:font typeface="HY견고딕" pitchFamily="18" charset="-127"/>
      <p:regular r:id="rId46"/>
    </p:embeddedFont>
    <p:embeddedFont>
      <p:font typeface="나눔바른고딕" charset="-127"/>
      <p:regular r:id="rId47"/>
      <p:bold r:id="rId48"/>
    </p:embeddedFont>
    <p:embeddedFont>
      <p:font typeface="나눔고딕코딩" pitchFamily="49" charset="-127"/>
      <p:regular r:id="rId49"/>
      <p:bold r:id="rId50"/>
    </p:embeddedFont>
    <p:embeddedFont>
      <p:font typeface="한글아씨-테트리스M" pitchFamily="18" charset="-127"/>
      <p:regular r:id="rId51"/>
    </p:embeddedFont>
    <p:embeddedFont>
      <p:font typeface="Tahoma" pitchFamily="34" charset="0"/>
      <p:regular r:id="rId52"/>
      <p:bold r:id="rId53"/>
    </p:embeddedFont>
  </p:embeddedFontLst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19">
          <p15:clr>
            <a:srgbClr val="A4A3A4"/>
          </p15:clr>
        </p15:guide>
        <p15:guide id="2" pos="15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DF1FF"/>
    <a:srgbClr val="97E1FF"/>
    <a:srgbClr val="00A4E6"/>
    <a:srgbClr val="5BD0FF"/>
    <a:srgbClr val="29C2FF"/>
    <a:srgbClr val="11BBFF"/>
    <a:srgbClr val="21C0FF"/>
    <a:srgbClr val="ABE7FF"/>
    <a:srgbClr val="B7EAFF"/>
    <a:srgbClr val="75D8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246" autoAdjust="0"/>
    <p:restoredTop sz="94213" autoAdjust="0"/>
  </p:normalViewPr>
  <p:slideViewPr>
    <p:cSldViewPr>
      <p:cViewPr>
        <p:scale>
          <a:sx n="70" d="100"/>
          <a:sy n="70" d="100"/>
        </p:scale>
        <p:origin x="-618" y="-174"/>
      </p:cViewPr>
      <p:guideLst>
        <p:guide orient="horz" pos="119"/>
        <p:guide pos="15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92" d="100"/>
          <a:sy n="92" d="100"/>
        </p:scale>
        <p:origin x="-3780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font" Target="fonts/font4.fntdata"/><Relationship Id="rId50" Type="http://schemas.openxmlformats.org/officeDocument/2006/relationships/font" Target="fonts/font7.fntdata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2.fntdata"/><Relationship Id="rId53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6.fntdata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.fntdata"/><Relationship Id="rId52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handoutMaster" Target="handoutMasters/handoutMaster1.xml"/><Relationship Id="rId48" Type="http://schemas.openxmlformats.org/officeDocument/2006/relationships/font" Target="fonts/font5.fntdata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8.fntdata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C39FFA-0F1A-413B-9BFE-941741C2D487}" type="datetimeFigureOut">
              <a:rPr lang="ko-KR" altLang="en-US" smtClean="0"/>
              <a:pPr/>
              <a:t>2014-11-24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4E8097-7531-4C06-8889-FE1FF848364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232961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54C1B5-EB92-45E6-AFCD-6AAB73579DF8}" type="datetimeFigureOut">
              <a:rPr lang="ko-KR" altLang="en-US" smtClean="0"/>
              <a:pPr/>
              <a:t>2014-11-24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1137B9-5383-4519-A69D-AA54E0B9CE3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50550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e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6"/>
          <p:cNvSpPr/>
          <p:nvPr userDrawn="1"/>
        </p:nvSpPr>
        <p:spPr>
          <a:xfrm>
            <a:off x="0" y="5229225"/>
            <a:ext cx="9144000" cy="162877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>
            <a:spLocks noChangeArrowheads="1"/>
          </p:cNvSpPr>
          <p:nvPr userDrawn="1"/>
        </p:nvSpPr>
        <p:spPr bwMode="auto">
          <a:xfrm>
            <a:off x="250825" y="4471988"/>
            <a:ext cx="3600450" cy="541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9pPr>
          </a:lstStyle>
          <a:p>
            <a:pPr eaLnBrk="1" hangingPunct="1">
              <a:defRPr/>
            </a:pPr>
            <a:r>
              <a:rPr lang="ko-KR" altLang="en-US" sz="5400" smtClean="0">
                <a:latin typeface="한글아씨-테트리스M" pitchFamily="18" charset="-127"/>
                <a:ea typeface="한글아씨-테트리스M" pitchFamily="18" charset="-127"/>
              </a:rPr>
              <a:t>익스플로링 아두이노</a:t>
            </a:r>
          </a:p>
        </p:txBody>
      </p:sp>
      <p:pic>
        <p:nvPicPr>
          <p:cNvPr id="5" name="Picture 3" descr="C:\Users\user\Desktop\익스플로링 아두이노 표1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8863" y="0"/>
            <a:ext cx="5545137" cy="5160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 descr="C:\Users\김현용\Desktop\제호.jp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333375"/>
            <a:ext cx="1905000" cy="31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5" descr="C:\Users\user\Desktop\익스플로링 아두이노 표1-1.jp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7488" y="836613"/>
            <a:ext cx="3024187" cy="1931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제목 8"/>
          <p:cNvSpPr>
            <a:spLocks noGrp="1"/>
          </p:cNvSpPr>
          <p:nvPr>
            <p:ph type="title"/>
          </p:nvPr>
        </p:nvSpPr>
        <p:spPr>
          <a:xfrm>
            <a:off x="229854" y="5454352"/>
            <a:ext cx="7222466" cy="1143000"/>
          </a:xfrm>
        </p:spPr>
        <p:txBody>
          <a:bodyPr/>
          <a:lstStyle>
            <a:lvl1pPr algn="l">
              <a:defRPr sz="6000">
                <a:solidFill>
                  <a:schemeClr val="bg1"/>
                </a:solidFill>
                <a:latin typeface="한글아씨-테트리스M" panose="02030504000101010101" pitchFamily="18" charset="-127"/>
                <a:ea typeface="한글아씨-테트리스M" panose="02030504000101010101" pitchFamily="18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487368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저작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29" descr="쿡북로고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9663" y="485775"/>
            <a:ext cx="1216025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>
            <a:spLocks noChangeArrowheads="1"/>
          </p:cNvSpPr>
          <p:nvPr userDrawn="1"/>
        </p:nvSpPr>
        <p:spPr bwMode="auto">
          <a:xfrm>
            <a:off x="612775" y="981075"/>
            <a:ext cx="7991475" cy="369888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800" dirty="0" smtClean="0">
                <a:latin typeface="HY견고딕" pitchFamily="18" charset="-127"/>
                <a:ea typeface="HY견고딕" pitchFamily="18" charset="-127"/>
              </a:rPr>
              <a:t>IT </a:t>
            </a:r>
            <a:r>
              <a:rPr kumimoji="0" lang="en-US" altLang="ko-KR" sz="1800" dirty="0" err="1" smtClean="0">
                <a:latin typeface="HY견고딕" pitchFamily="18" charset="-127"/>
                <a:ea typeface="HY견고딕" pitchFamily="18" charset="-127"/>
              </a:rPr>
              <a:t>CookBook</a:t>
            </a:r>
            <a:r>
              <a:rPr kumimoji="0" lang="en-US" altLang="ko-KR" sz="1800" dirty="0" smtClean="0">
                <a:latin typeface="HY견고딕" pitchFamily="18" charset="-127"/>
                <a:ea typeface="HY견고딕" pitchFamily="18" charset="-127"/>
              </a:rPr>
              <a:t>, </a:t>
            </a:r>
            <a:r>
              <a:rPr kumimoji="0" lang="ko-KR" altLang="en-US" sz="1800" dirty="0" err="1" smtClean="0">
                <a:latin typeface="HY견고딕" pitchFamily="18" charset="-127"/>
                <a:ea typeface="HY견고딕" pitchFamily="18" charset="-127"/>
              </a:rPr>
              <a:t>익스플로링</a:t>
            </a:r>
            <a:r>
              <a:rPr kumimoji="0" lang="ko-KR" altLang="en-US" sz="1800" dirty="0" smtClean="0">
                <a:latin typeface="HY견고딕" pitchFamily="18" charset="-127"/>
                <a:ea typeface="HY견고딕" pitchFamily="18" charset="-127"/>
              </a:rPr>
              <a:t> </a:t>
            </a:r>
            <a:r>
              <a:rPr kumimoji="0" lang="ko-KR" altLang="en-US" sz="1800" dirty="0" err="1" smtClean="0">
                <a:latin typeface="HY견고딕" pitchFamily="18" charset="-127"/>
                <a:ea typeface="HY견고딕" pitchFamily="18" charset="-127"/>
              </a:rPr>
              <a:t>아두이노</a:t>
            </a:r>
            <a:endParaRPr kumimoji="0" lang="de-DE" altLang="ko-KR" sz="1400" dirty="0" smtClean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4" name="TextBox 3"/>
          <p:cNvSpPr txBox="1"/>
          <p:nvPr userDrawn="1"/>
        </p:nvSpPr>
        <p:spPr>
          <a:xfrm>
            <a:off x="612775" y="1484313"/>
            <a:ext cx="7991475" cy="15017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vl="1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100" dirty="0">
              <a:solidFill>
                <a:srgbClr val="222222"/>
              </a:solidFill>
              <a:ea typeface="맑은 고딕" pitchFamily="50" charset="-127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 pitchFamily="50" charset="-127"/>
              </a:rPr>
              <a:t>[</a:t>
            </a:r>
            <a:r>
              <a:rPr kumimoji="0" lang="ko-KR" altLang="en-US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 pitchFamily="50" charset="-127"/>
              </a:rPr>
              <a:t>강의교안 이용 안내</a:t>
            </a:r>
            <a:r>
              <a:rPr kumimoji="0" lang="en-US" altLang="ko-KR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 pitchFamily="50" charset="-127"/>
              </a:rPr>
              <a:t>]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100" dirty="0">
              <a:ea typeface="맑은 고딕" pitchFamily="50" charset="-127"/>
            </a:endParaRPr>
          </a:p>
          <a:p>
            <a:pPr marL="171450" indent="-17145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100" dirty="0">
                <a:ea typeface="맑은 고딕" pitchFamily="50" charset="-127"/>
              </a:rPr>
              <a:t>본 강의교안의 저작권은 </a:t>
            </a:r>
            <a:r>
              <a:rPr kumimoji="0" lang="ko-KR" altLang="en-US" sz="1100" dirty="0" err="1">
                <a:ea typeface="맑은 고딕" pitchFamily="50" charset="-127"/>
              </a:rPr>
              <a:t>한빛아카데미</a:t>
            </a:r>
            <a:r>
              <a:rPr kumimoji="0" lang="ko-KR" altLang="en-US" sz="1100" dirty="0">
                <a:ea typeface="맑은 고딕" pitchFamily="50" charset="-127"/>
              </a:rPr>
              <a:t>㈜에 있습니다</a:t>
            </a:r>
            <a:r>
              <a:rPr kumimoji="0" lang="en-US" altLang="ko-KR" sz="1100" dirty="0">
                <a:ea typeface="맑은 고딕" pitchFamily="50" charset="-127"/>
              </a:rPr>
              <a:t>.</a:t>
            </a:r>
            <a:r>
              <a:rPr kumimoji="0" lang="ko-KR" altLang="en-US" sz="1100" dirty="0">
                <a:solidFill>
                  <a:srgbClr val="222222"/>
                </a:solidFill>
                <a:ea typeface="맑은 고딕" pitchFamily="50" charset="-127"/>
              </a:rPr>
              <a:t> </a:t>
            </a:r>
            <a:endParaRPr kumimoji="0" lang="en-US" altLang="ko-KR" sz="1100" dirty="0">
              <a:solidFill>
                <a:srgbClr val="222222"/>
              </a:solidFill>
              <a:ea typeface="맑은 고딕" pitchFamily="50" charset="-127"/>
            </a:endParaRPr>
          </a:p>
          <a:p>
            <a:pPr marL="171450" indent="-17145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100" u="sng" dirty="0">
                <a:solidFill>
                  <a:srgbClr val="222222"/>
                </a:solidFill>
                <a:ea typeface="맑은 고딕" pitchFamily="50" charset="-127"/>
              </a:rPr>
              <a:t>이 자료를 무단으로 전제하거나 배포할 경우 저작권법 </a:t>
            </a:r>
            <a:r>
              <a:rPr kumimoji="0" lang="en-US" altLang="ko-KR" sz="1100" u="sng" dirty="0">
                <a:solidFill>
                  <a:srgbClr val="222222"/>
                </a:solidFill>
                <a:ea typeface="맑은 고딕" pitchFamily="50" charset="-127"/>
              </a:rPr>
              <a:t>136</a:t>
            </a:r>
            <a:r>
              <a:rPr kumimoji="0" lang="ko-KR" altLang="en-US" sz="1100" u="sng" dirty="0">
                <a:solidFill>
                  <a:srgbClr val="222222"/>
                </a:solidFill>
                <a:ea typeface="맑은 고딕" pitchFamily="50" charset="-127"/>
              </a:rPr>
              <a:t>조에 의거하여 최고 </a:t>
            </a:r>
            <a:r>
              <a:rPr kumimoji="0" lang="en-US" altLang="ko-KR" sz="1100" u="sng" dirty="0">
                <a:solidFill>
                  <a:srgbClr val="222222"/>
                </a:solidFill>
                <a:ea typeface="맑은 고딕" pitchFamily="50" charset="-127"/>
              </a:rPr>
              <a:t>5</a:t>
            </a:r>
            <a:r>
              <a:rPr kumimoji="0" lang="ko-KR" altLang="en-US" sz="1100" u="sng" dirty="0">
                <a:solidFill>
                  <a:srgbClr val="222222"/>
                </a:solidFill>
                <a:ea typeface="맑은 고딕" pitchFamily="50" charset="-127"/>
              </a:rPr>
              <a:t>년 이하의 징역</a:t>
            </a:r>
            <a:r>
              <a:rPr kumimoji="0" lang="en-US" altLang="ko-KR" sz="1100" u="sng" dirty="0">
                <a:solidFill>
                  <a:srgbClr val="222222"/>
                </a:solidFill>
                <a:ea typeface="맑은 고딕" pitchFamily="50" charset="-127"/>
              </a:rPr>
              <a:t> </a:t>
            </a:r>
            <a:r>
              <a:rPr kumimoji="0" lang="ko-KR" altLang="en-US" sz="1100" u="sng" dirty="0">
                <a:solidFill>
                  <a:srgbClr val="222222"/>
                </a:solidFill>
                <a:ea typeface="맑은 고딕" pitchFamily="50" charset="-127"/>
              </a:rPr>
              <a:t>또는 </a:t>
            </a:r>
            <a:r>
              <a:rPr kumimoji="0" lang="en-US" altLang="ko-KR" sz="1100" u="sng" dirty="0">
                <a:solidFill>
                  <a:srgbClr val="222222"/>
                </a:solidFill>
                <a:ea typeface="맑은 고딕" pitchFamily="50" charset="-127"/>
              </a:rPr>
              <a:t>5</a:t>
            </a:r>
            <a:r>
              <a:rPr kumimoji="0" lang="ko-KR" altLang="en-US" sz="1100" u="sng" dirty="0" err="1">
                <a:solidFill>
                  <a:srgbClr val="222222"/>
                </a:solidFill>
                <a:ea typeface="맑은 고딕" pitchFamily="50" charset="-127"/>
              </a:rPr>
              <a:t>천만원</a:t>
            </a:r>
            <a:r>
              <a:rPr kumimoji="0" lang="ko-KR" altLang="en-US" sz="1100" u="sng" dirty="0">
                <a:solidFill>
                  <a:srgbClr val="222222"/>
                </a:solidFill>
                <a:ea typeface="맑은 고딕" pitchFamily="50" charset="-127"/>
              </a:rPr>
              <a:t> 이하의 벌금에 처할 수 있고 이를 병과</a:t>
            </a:r>
            <a:r>
              <a:rPr kumimoji="0" lang="en-US" altLang="ko-KR" sz="1100" u="sng" dirty="0">
                <a:solidFill>
                  <a:srgbClr val="222222"/>
                </a:solidFill>
                <a:ea typeface="맑은 고딕" pitchFamily="50" charset="-127"/>
              </a:rPr>
              <a:t>(</a:t>
            </a:r>
            <a:r>
              <a:rPr kumimoji="0" lang="ko-KR" altLang="en-US" sz="1100" u="sng" dirty="0">
                <a:solidFill>
                  <a:srgbClr val="222222"/>
                </a:solidFill>
                <a:ea typeface="맑은 고딕" pitchFamily="50" charset="-127"/>
              </a:rPr>
              <a:t>倂科</a:t>
            </a:r>
            <a:r>
              <a:rPr kumimoji="0" lang="en-US" altLang="ko-KR" sz="1100" u="sng" dirty="0">
                <a:solidFill>
                  <a:srgbClr val="222222"/>
                </a:solidFill>
                <a:ea typeface="맑은 고딕" pitchFamily="50" charset="-127"/>
              </a:rPr>
              <a:t>)</a:t>
            </a:r>
            <a:r>
              <a:rPr kumimoji="0" lang="ko-KR" altLang="en-US" sz="1100" u="sng" dirty="0">
                <a:solidFill>
                  <a:srgbClr val="222222"/>
                </a:solidFill>
                <a:ea typeface="맑은 고딕" pitchFamily="50" charset="-127"/>
              </a:rPr>
              <a:t>할 수도 있습니다</a:t>
            </a:r>
            <a:r>
              <a:rPr kumimoji="0" lang="en-US" altLang="ko-KR" sz="1100" u="sng" dirty="0">
                <a:solidFill>
                  <a:srgbClr val="222222"/>
                </a:solidFill>
                <a:ea typeface="맑은 고딕" pitchFamily="50" charset="-127"/>
              </a:rPr>
              <a:t>.</a:t>
            </a:r>
          </a:p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 dirty="0">
              <a:ea typeface="맑은 고딕" pitchFamily="50" charset="-127"/>
            </a:endParaRPr>
          </a:p>
        </p:txBody>
      </p:sp>
      <p:sp>
        <p:nvSpPr>
          <p:cNvPr id="5" name="모서리가 둥근 직사각형 4"/>
          <p:cNvSpPr/>
          <p:nvPr userDrawn="1"/>
        </p:nvSpPr>
        <p:spPr>
          <a:xfrm>
            <a:off x="323850" y="404813"/>
            <a:ext cx="8497888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</p:spTree>
    <p:extLst>
      <p:ext uri="{BB962C8B-B14F-4D97-AF65-F5344CB8AC3E}">
        <p14:creationId xmlns:p14="http://schemas.microsoft.com/office/powerpoint/2010/main" val="5389110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 userDrawn="1"/>
        </p:nvSpPr>
        <p:spPr>
          <a:xfrm>
            <a:off x="755576" y="768921"/>
            <a:ext cx="4085697" cy="76944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4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rPr>
              <a:t>목차</a:t>
            </a:r>
          </a:p>
        </p:txBody>
      </p:sp>
      <p:sp>
        <p:nvSpPr>
          <p:cNvPr id="4" name="모서리가 둥근 직사각형 8"/>
          <p:cNvSpPr/>
          <p:nvPr userDrawn="1"/>
        </p:nvSpPr>
        <p:spPr>
          <a:xfrm>
            <a:off x="323850" y="404813"/>
            <a:ext cx="8497888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pic>
        <p:nvPicPr>
          <p:cNvPr id="5" name="그림 29" descr="쿡북로고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9663" y="485775"/>
            <a:ext cx="1216025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55576" y="1844824"/>
            <a:ext cx="7704856" cy="4104456"/>
          </a:xfrm>
        </p:spPr>
        <p:txBody>
          <a:bodyPr/>
          <a:lstStyle>
            <a:lvl1pPr marL="457200" indent="-457200">
              <a:lnSpc>
                <a:spcPct val="200000"/>
              </a:lnSpc>
              <a:buFont typeface="+mj-lt"/>
              <a:buAutoNum type="arabicPeriod"/>
              <a:defRPr sz="1800" b="1">
                <a:solidFill>
                  <a:schemeClr val="accent5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367567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학습목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 userDrawn="1"/>
        </p:nvSpPr>
        <p:spPr>
          <a:xfrm>
            <a:off x="611560" y="762422"/>
            <a:ext cx="4085697" cy="76944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4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rPr>
              <a:t>학습목표</a:t>
            </a:r>
          </a:p>
        </p:txBody>
      </p:sp>
      <p:sp>
        <p:nvSpPr>
          <p:cNvPr id="4" name="모서리가 둥근 직사각형 8"/>
          <p:cNvSpPr/>
          <p:nvPr userDrawn="1"/>
        </p:nvSpPr>
        <p:spPr>
          <a:xfrm>
            <a:off x="323850" y="404813"/>
            <a:ext cx="8497888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pic>
        <p:nvPicPr>
          <p:cNvPr id="5" name="그림 29" descr="쿡북로고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9663" y="485775"/>
            <a:ext cx="1216025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55576" y="1844824"/>
            <a:ext cx="7704856" cy="4104456"/>
          </a:xfrm>
        </p:spPr>
        <p:txBody>
          <a:bodyPr/>
          <a:lstStyle>
            <a:lvl1pPr marL="457200" indent="-457200">
              <a:lnSpc>
                <a:spcPct val="200000"/>
              </a:lnSpc>
              <a:buFont typeface="Arial" pitchFamily="34" charset="0"/>
              <a:buChar char="•"/>
              <a:defRPr sz="1800" b="1">
                <a:solidFill>
                  <a:schemeClr val="accent5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47089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섹션 목차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 userDrawn="1"/>
        </p:nvCxnSpPr>
        <p:spPr>
          <a:xfrm>
            <a:off x="2124075" y="908050"/>
            <a:ext cx="2339975" cy="0"/>
          </a:xfrm>
          <a:prstGeom prst="line">
            <a:avLst/>
          </a:prstGeom>
          <a:ln w="76200">
            <a:solidFill>
              <a:schemeClr val="accent5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 userDrawn="1"/>
        </p:nvCxnSpPr>
        <p:spPr>
          <a:xfrm>
            <a:off x="4464050" y="908050"/>
            <a:ext cx="2339975" cy="0"/>
          </a:xfrm>
          <a:prstGeom prst="line">
            <a:avLst/>
          </a:prstGeom>
          <a:ln w="76200">
            <a:solidFill>
              <a:schemeClr val="accent5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 userDrawn="1"/>
        </p:nvCxnSpPr>
        <p:spPr>
          <a:xfrm>
            <a:off x="6804025" y="908050"/>
            <a:ext cx="2339975" cy="0"/>
          </a:xfrm>
          <a:prstGeom prst="line">
            <a:avLst/>
          </a:prstGeom>
          <a:ln w="76200">
            <a:solidFill>
              <a:schemeClr val="accent5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 userDrawn="1"/>
        </p:nvCxnSpPr>
        <p:spPr>
          <a:xfrm>
            <a:off x="0" y="908050"/>
            <a:ext cx="2339975" cy="0"/>
          </a:xfrm>
          <a:prstGeom prst="line">
            <a:avLst/>
          </a:prstGeom>
          <a:ln w="76200">
            <a:solidFill>
              <a:schemeClr val="accent5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23528" y="184745"/>
            <a:ext cx="8568952" cy="548680"/>
          </a:xfrm>
        </p:spPr>
        <p:txBody>
          <a:bodyPr/>
          <a:lstStyle>
            <a:lvl1pPr algn="l">
              <a:defRPr sz="2400" b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10" name="내용 개체 틀 2"/>
          <p:cNvSpPr>
            <a:spLocks noGrp="1"/>
          </p:cNvSpPr>
          <p:nvPr>
            <p:ph idx="10"/>
          </p:nvPr>
        </p:nvSpPr>
        <p:spPr>
          <a:xfrm>
            <a:off x="323528" y="1124744"/>
            <a:ext cx="8496944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5">
                  <a:lumMod val="50000"/>
                </a:schemeClr>
              </a:buClr>
              <a:buFont typeface="Wingdings" pitchFamily="2" charset="2"/>
              <a:buChar char="n"/>
              <a:defRPr sz="2000" b="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60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3pPr>
            <a:lvl4pPr marL="809625" indent="-180975">
              <a:spcAft>
                <a:spcPts val="300"/>
              </a:spcAft>
              <a:buSzPct val="96000"/>
              <a:defRPr sz="140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4pPr>
            <a:lvl5pPr marL="990600" indent="-180975">
              <a:defRPr sz="140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398284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250825" y="274638"/>
            <a:ext cx="8713788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250825" y="1600200"/>
            <a:ext cx="8713788" cy="4852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534150"/>
            <a:ext cx="2133600" cy="254000"/>
          </a:xfrm>
          <a:prstGeom prst="rect">
            <a:avLst/>
          </a:prstGeom>
        </p:spPr>
        <p:txBody>
          <a:bodyPr/>
          <a:lstStyle>
            <a:lvl1pPr>
              <a:defRPr sz="1000">
                <a:ea typeface="굴림" charset="-127"/>
              </a:defRPr>
            </a:lvl1pPr>
          </a:lstStyle>
          <a:p>
            <a:pPr>
              <a:defRPr/>
            </a:pPr>
            <a:fld id="{596C0DF0-3143-4BFB-8F2A-1505BC79710F}" type="datetimeFigureOut">
              <a:rPr lang="ko-KR" altLang="en-US"/>
              <a:pPr>
                <a:defRPr/>
              </a:pPr>
              <a:t>2014-11-24</a:t>
            </a:fld>
            <a:endParaRPr lang="ko-KR" altLang="en-US" dirty="0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524625"/>
            <a:ext cx="2895600" cy="254000"/>
          </a:xfrm>
          <a:prstGeom prst="rect">
            <a:avLst/>
          </a:prstGeom>
        </p:spPr>
        <p:txBody>
          <a:bodyPr/>
          <a:lstStyle>
            <a:lvl1pPr>
              <a:defRPr sz="1000">
                <a:ea typeface="굴림" charset="-127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515100"/>
            <a:ext cx="2133600" cy="254000"/>
          </a:xfrm>
          <a:prstGeom prst="rect">
            <a:avLst/>
          </a:prstGeom>
        </p:spPr>
        <p:txBody>
          <a:bodyPr/>
          <a:lstStyle>
            <a:lvl1pPr>
              <a:defRPr sz="1000">
                <a:ea typeface="굴림" charset="-127"/>
              </a:defRPr>
            </a:lvl1pPr>
          </a:lstStyle>
          <a:p>
            <a:pPr>
              <a:defRPr/>
            </a:pPr>
            <a:fld id="{AC62DA3C-1EDE-4DEB-801E-D290912190A7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27331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Blip>
          <a:blip r:embed="rId7"/>
        </a:buBlip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if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if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3" Type="http://schemas.openxmlformats.org/officeDocument/2006/relationships/image" Target="../media/image9.jpg"/><Relationship Id="rId7" Type="http://schemas.openxmlformats.org/officeDocument/2006/relationships/image" Target="../media/image13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jpg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Chap11. XBee</a:t>
            </a:r>
            <a:r>
              <a:rPr lang="ko-KR" altLang="en-US" smtClean="0"/>
              <a:t>를 이용한 무선통신</a:t>
            </a:r>
            <a:endParaRPr lang="ko-KR" alt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01. XBee </a:t>
            </a:r>
            <a:r>
              <a:rPr lang="ko-KR" altLang="en-US" smtClean="0"/>
              <a:t>무선통신의 이해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smtClean="0"/>
              <a:t>XBee </a:t>
            </a:r>
            <a:r>
              <a:rPr lang="ko-KR" altLang="en-US" smtClean="0"/>
              <a:t>무선 모듈</a:t>
            </a:r>
            <a:endParaRPr lang="en-US" altLang="ko-KR" smtClean="0"/>
          </a:p>
          <a:p>
            <a:pPr lvl="1"/>
            <a:r>
              <a:rPr lang="en-US" smtClean="0"/>
              <a:t>XBee </a:t>
            </a:r>
            <a:r>
              <a:rPr lang="ko-KR" altLang="en-US" smtClean="0"/>
              <a:t>무선 모듈은 </a:t>
            </a:r>
            <a:r>
              <a:rPr lang="en-US" altLang="ko-KR" smtClean="0"/>
              <a:t>API </a:t>
            </a:r>
            <a:r>
              <a:rPr lang="ko-KR" altLang="en-US" smtClean="0"/>
              <a:t>모드</a:t>
            </a:r>
            <a:r>
              <a:rPr lang="en-US" altLang="ko-KR" smtClean="0"/>
              <a:t>(Application Programming interface)</a:t>
            </a:r>
            <a:r>
              <a:rPr lang="ko-KR" altLang="en-US" smtClean="0"/>
              <a:t>나</a:t>
            </a:r>
            <a:r>
              <a:rPr lang="en-US" altLang="ko-KR" smtClean="0"/>
              <a:t> </a:t>
            </a:r>
            <a:r>
              <a:rPr lang="ko-KR" altLang="en-US" smtClean="0"/>
              <a:t>단순 시리얼 통신 모드</a:t>
            </a:r>
            <a:r>
              <a:rPr lang="en-US" altLang="ko-KR" smtClean="0"/>
              <a:t>(Serial Pass-through Mode)</a:t>
            </a:r>
            <a:r>
              <a:rPr lang="ko-KR" altLang="en-US" smtClean="0"/>
              <a:t>로 통신한다</a:t>
            </a:r>
            <a:r>
              <a:rPr lang="en-US" altLang="ko-KR" smtClean="0"/>
              <a:t>. </a:t>
            </a:r>
          </a:p>
          <a:p>
            <a:pPr lvl="1"/>
            <a:r>
              <a:rPr lang="en-US" altLang="ko-KR" smtClean="0"/>
              <a:t>XBee</a:t>
            </a:r>
            <a:r>
              <a:rPr lang="ko-KR" altLang="en-US" smtClean="0"/>
              <a:t>의 </a:t>
            </a:r>
            <a:r>
              <a:rPr lang="en-US" altLang="ko-KR" smtClean="0"/>
              <a:t>API </a:t>
            </a:r>
            <a:r>
              <a:rPr lang="ko-KR" altLang="en-US" smtClean="0"/>
              <a:t>모드에서는 입출력 핀의 상태를 곧바로 무선 전송하기 때문에 </a:t>
            </a:r>
            <a:r>
              <a:rPr lang="en-US" altLang="ko-KR" smtClean="0"/>
              <a:t>MCU</a:t>
            </a:r>
            <a:r>
              <a:rPr lang="ko-KR" altLang="en-US" smtClean="0"/>
              <a:t>가 없는 기상 관측 송수신기 같은 장치도 만들 수 있다</a:t>
            </a:r>
            <a:r>
              <a:rPr lang="en-US" altLang="ko-KR" smtClean="0"/>
              <a:t>. </a:t>
            </a:r>
          </a:p>
          <a:p>
            <a:pPr lvl="1"/>
            <a:r>
              <a:rPr lang="ko-KR" altLang="en-US" smtClean="0"/>
              <a:t>시리얼 통신 모드에서는 시리얼 데이터를 송수신하여 양방향 통신이 가능하다</a:t>
            </a:r>
            <a:r>
              <a:rPr lang="en-US" altLang="ko-KR" smtClean="0"/>
              <a:t>. </a:t>
            </a:r>
          </a:p>
          <a:p>
            <a:pPr lvl="1"/>
            <a:r>
              <a:rPr lang="ko-KR" altLang="en-US" smtClean="0"/>
              <a:t>시리얼 통신 모드를 이용하면 아두이노</a:t>
            </a:r>
            <a:r>
              <a:rPr lang="en-US" altLang="ko-KR" smtClean="0"/>
              <a:t>-</a:t>
            </a:r>
            <a:r>
              <a:rPr lang="ko-KR" altLang="en-US" smtClean="0"/>
              <a:t>아두이노</a:t>
            </a:r>
            <a:r>
              <a:rPr lang="en-US" altLang="ko-KR" smtClean="0"/>
              <a:t>, </a:t>
            </a:r>
            <a:r>
              <a:rPr lang="ko-KR" altLang="en-US" smtClean="0"/>
              <a:t>또는 아두이노</a:t>
            </a:r>
            <a:r>
              <a:rPr lang="en-US" altLang="ko-KR" smtClean="0"/>
              <a:t>-</a:t>
            </a:r>
            <a:r>
              <a:rPr lang="ko-KR" altLang="en-US" smtClean="0"/>
              <a:t>컴퓨터 간의 무선 통신을 적용할 수 있다</a:t>
            </a:r>
            <a:r>
              <a:rPr lang="en-US" altLang="ko-KR" smtClean="0"/>
              <a:t>. </a:t>
            </a:r>
          </a:p>
          <a:p>
            <a:pPr marL="266700" lvl="1" indent="0">
              <a:buNone/>
            </a:pPr>
            <a:r>
              <a:rPr lang="ko-KR" altLang="en-US" smtClean="0"/>
              <a:t> </a:t>
            </a:r>
            <a:endParaRPr lang="en-US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511" y="3843935"/>
            <a:ext cx="2135999" cy="1618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627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01. XBee </a:t>
            </a:r>
            <a:r>
              <a:rPr lang="ko-KR" altLang="en-US" smtClean="0"/>
              <a:t>무선통신의 이해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smtClean="0"/>
              <a:t>XBee Series1 </a:t>
            </a:r>
            <a:r>
              <a:rPr lang="ko-KR" altLang="en-US" smtClean="0"/>
              <a:t>무선 모듈</a:t>
            </a:r>
            <a:endParaRPr lang="en-US" altLang="ko-KR" smtClean="0"/>
          </a:p>
          <a:p>
            <a:pPr lvl="1"/>
            <a:r>
              <a:rPr lang="en-US" smtClean="0"/>
              <a:t>XBee</a:t>
            </a:r>
            <a:r>
              <a:rPr lang="ko-KR" altLang="en-US" smtClean="0"/>
              <a:t>는 핀 </a:t>
            </a:r>
            <a:r>
              <a:rPr lang="en-US" altLang="ko-KR" smtClean="0"/>
              <a:t>20</a:t>
            </a:r>
            <a:r>
              <a:rPr lang="ko-KR" altLang="en-US" smtClean="0"/>
              <a:t>개로 구성되어 있는데</a:t>
            </a:r>
            <a:r>
              <a:rPr lang="en-US" altLang="ko-KR" smtClean="0"/>
              <a:t>, XBee </a:t>
            </a:r>
            <a:r>
              <a:rPr lang="ko-KR" altLang="en-US" smtClean="0"/>
              <a:t>모델</a:t>
            </a:r>
            <a:r>
              <a:rPr lang="en-US" altLang="ko-KR" smtClean="0"/>
              <a:t> </a:t>
            </a:r>
            <a:r>
              <a:rPr lang="ko-KR" altLang="en-US" smtClean="0"/>
              <a:t>간에는 대부분 서로 핀이 호환된다</a:t>
            </a:r>
            <a:r>
              <a:rPr lang="en-US" altLang="ko-KR" smtClean="0"/>
              <a:t>.</a:t>
            </a:r>
          </a:p>
          <a:p>
            <a:pPr lvl="1"/>
            <a:r>
              <a:rPr lang="en-US" altLang="ko-KR" smtClean="0"/>
              <a:t>XBee Series1 </a:t>
            </a:r>
            <a:r>
              <a:rPr lang="ko-KR" altLang="en-US" smtClean="0"/>
              <a:t>모듈은 일대일</a:t>
            </a:r>
            <a:r>
              <a:rPr lang="en-US" altLang="ko-KR" smtClean="0"/>
              <a:t>, </a:t>
            </a:r>
            <a:r>
              <a:rPr lang="ko-KR" altLang="en-US" smtClean="0"/>
              <a:t>일대다 통신을 지원하지만</a:t>
            </a:r>
            <a:r>
              <a:rPr lang="en-US" altLang="ko-KR" smtClean="0"/>
              <a:t>, XBee Series2</a:t>
            </a:r>
            <a:r>
              <a:rPr lang="ko-KR" altLang="en-US" smtClean="0"/>
              <a:t>나 </a:t>
            </a:r>
            <a:r>
              <a:rPr lang="en-US" altLang="ko-KR" smtClean="0"/>
              <a:t>ZigBee </a:t>
            </a:r>
            <a:r>
              <a:rPr lang="ko-KR" altLang="en-US" smtClean="0"/>
              <a:t>표준에서 제공하는 메시 네트워킹 표준은 지원하지 않는다</a:t>
            </a:r>
            <a:r>
              <a:rPr lang="en-US" altLang="ko-KR" smtClean="0"/>
              <a:t>. </a:t>
            </a:r>
          </a:p>
          <a:p>
            <a:pPr lvl="1"/>
            <a:r>
              <a:rPr lang="ko-KR" altLang="en-US" smtClean="0"/>
              <a:t>이 장에서는 </a:t>
            </a:r>
            <a:r>
              <a:rPr lang="en-US" altLang="ko-KR" smtClean="0"/>
              <a:t>XBee Series1 </a:t>
            </a:r>
            <a:r>
              <a:rPr lang="ko-KR" altLang="en-US" smtClean="0"/>
              <a:t>무선</a:t>
            </a:r>
            <a:r>
              <a:rPr lang="en-US" altLang="ko-KR" smtClean="0"/>
              <a:t> </a:t>
            </a:r>
            <a:r>
              <a:rPr lang="ko-KR" altLang="en-US" smtClean="0"/>
              <a:t>모듈을 사용한다</a:t>
            </a:r>
            <a:r>
              <a:rPr lang="en-US" altLang="ko-KR" smtClean="0"/>
              <a:t>. </a:t>
            </a:r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r>
              <a:rPr lang="en-US" altLang="ko-KR" smtClean="0"/>
              <a:t>XBee </a:t>
            </a:r>
            <a:r>
              <a:rPr lang="ko-KR" altLang="en-US" smtClean="0"/>
              <a:t>무선 모듈은 프로 버전과 일반 버전이 있는데</a:t>
            </a:r>
            <a:r>
              <a:rPr lang="en-US" altLang="ko-KR" smtClean="0"/>
              <a:t>, </a:t>
            </a:r>
            <a:r>
              <a:rPr lang="ko-KR" altLang="en-US" smtClean="0"/>
              <a:t>기능은 완벽히 동일하고 전파 도달 범위가 다르다</a:t>
            </a:r>
            <a:r>
              <a:rPr lang="en-US" altLang="ko-KR" smtClean="0"/>
              <a:t>(</a:t>
            </a:r>
            <a:r>
              <a:rPr lang="ko-KR" altLang="en-US" smtClean="0"/>
              <a:t>일반 버전 약 </a:t>
            </a:r>
            <a:r>
              <a:rPr lang="en-US" altLang="ko-KR" smtClean="0"/>
              <a:t>100m, </a:t>
            </a:r>
            <a:r>
              <a:rPr lang="ko-KR" altLang="en-US" smtClean="0"/>
              <a:t>프로버전 약 </a:t>
            </a:r>
            <a:r>
              <a:rPr lang="en-US" altLang="ko-KR" smtClean="0"/>
              <a:t>1.6km)</a:t>
            </a:r>
          </a:p>
          <a:p>
            <a:pPr lvl="1"/>
            <a:r>
              <a:rPr lang="en-US" altLang="ko-KR" smtClean="0"/>
              <a:t>XBee</a:t>
            </a:r>
            <a:r>
              <a:rPr lang="ko-KR" altLang="en-US" smtClean="0"/>
              <a:t>는 </a:t>
            </a:r>
            <a:r>
              <a:rPr lang="en-US" altLang="ko-KR" smtClean="0"/>
              <a:t>3.3V</a:t>
            </a:r>
            <a:r>
              <a:rPr lang="ko-KR" altLang="en-US" smtClean="0"/>
              <a:t>에서 동작한다</a:t>
            </a:r>
            <a:r>
              <a:rPr lang="en-US" altLang="ko-KR" smtClean="0"/>
              <a:t>.</a:t>
            </a:r>
          </a:p>
          <a:p>
            <a:pPr marL="266700" lvl="1" indent="0">
              <a:buNone/>
            </a:pPr>
            <a:r>
              <a:rPr lang="ko-KR" altLang="en-US" smtClean="0"/>
              <a:t> </a:t>
            </a:r>
            <a:endParaRPr lang="en-US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817" y="2972157"/>
            <a:ext cx="2135999" cy="1618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294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01. </a:t>
            </a:r>
            <a:r>
              <a:rPr lang="en-US" altLang="ko-KR" dirty="0" err="1" smtClean="0"/>
              <a:t>XBee</a:t>
            </a:r>
            <a:r>
              <a:rPr lang="en-US" altLang="ko-KR" dirty="0" smtClean="0"/>
              <a:t> </a:t>
            </a:r>
            <a:r>
              <a:rPr lang="ko-KR" altLang="en-US" dirty="0" smtClean="0"/>
              <a:t>무선통신의 이해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 err="1" smtClean="0"/>
              <a:t>XBee</a:t>
            </a:r>
            <a:r>
              <a:rPr lang="en-US" dirty="0" smtClean="0"/>
              <a:t> Series1 </a:t>
            </a:r>
            <a:r>
              <a:rPr lang="ko-KR" altLang="en-US" dirty="0" smtClean="0"/>
              <a:t>핀 배열 </a:t>
            </a:r>
            <a:endParaRPr 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748959"/>
            <a:ext cx="5400600" cy="4920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656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01. </a:t>
            </a:r>
            <a:r>
              <a:rPr lang="en-US" altLang="ko-KR" dirty="0" err="1" smtClean="0"/>
              <a:t>XBee</a:t>
            </a:r>
            <a:r>
              <a:rPr lang="en-US" altLang="ko-KR" dirty="0" smtClean="0"/>
              <a:t> </a:t>
            </a:r>
            <a:r>
              <a:rPr lang="ko-KR" altLang="en-US" dirty="0" smtClean="0"/>
              <a:t>무선통신의 이해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 err="1" smtClean="0"/>
              <a:t>XBee</a:t>
            </a:r>
            <a:r>
              <a:rPr lang="en-US" dirty="0" smtClean="0"/>
              <a:t> </a:t>
            </a:r>
            <a:r>
              <a:rPr lang="ko-KR" altLang="en-US" dirty="0" err="1" smtClean="0"/>
              <a:t>실드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XBee</a:t>
            </a:r>
            <a:r>
              <a:rPr lang="en-US" altLang="ko-KR" dirty="0" smtClean="0"/>
              <a:t> </a:t>
            </a:r>
            <a:r>
              <a:rPr lang="ko-KR" altLang="en-US" dirty="0" smtClean="0"/>
              <a:t>무선 모듈을 </a:t>
            </a:r>
            <a:r>
              <a:rPr lang="ko-KR" altLang="en-US" dirty="0" err="1" smtClean="0"/>
              <a:t>아두이노</a:t>
            </a:r>
            <a:r>
              <a:rPr lang="ko-KR" altLang="en-US" dirty="0" smtClean="0"/>
              <a:t> 쉽게 연결하기 위해 </a:t>
            </a:r>
            <a:r>
              <a:rPr lang="en-US" altLang="ko-KR" dirty="0" err="1" smtClean="0"/>
              <a:t>XBee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실드를</a:t>
            </a:r>
            <a:r>
              <a:rPr lang="ko-KR" altLang="en-US" dirty="0" smtClean="0"/>
              <a:t> 사용할 수 있다</a:t>
            </a:r>
            <a:r>
              <a:rPr lang="en-US" altLang="ko-KR" dirty="0" smtClean="0"/>
              <a:t>.</a:t>
            </a:r>
          </a:p>
          <a:p>
            <a:pPr lvl="1"/>
            <a:r>
              <a:rPr lang="ko-KR" altLang="en-US" dirty="0" smtClean="0"/>
              <a:t>시중에서 판매하는 여러 종류의 </a:t>
            </a:r>
            <a:r>
              <a:rPr lang="en-US" altLang="ko-KR" dirty="0" err="1" smtClean="0"/>
              <a:t>XBee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실드는</a:t>
            </a:r>
            <a:r>
              <a:rPr lang="ko-KR" altLang="en-US" dirty="0" smtClean="0"/>
              <a:t> 대부분 비슷한 기능을 제공한다</a:t>
            </a:r>
            <a:r>
              <a:rPr lang="en-US" altLang="ko-KR" dirty="0" smtClean="0"/>
              <a:t>. 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  <a:p>
            <a:pPr lvl="1"/>
            <a:r>
              <a:rPr lang="ko-KR" altLang="en-US" dirty="0" smtClean="0"/>
              <a:t>대부분의 </a:t>
            </a:r>
            <a:r>
              <a:rPr lang="en-US" altLang="ko-KR" dirty="0" err="1" smtClean="0"/>
              <a:t>XBee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실드에서</a:t>
            </a:r>
            <a:r>
              <a:rPr lang="ko-KR" altLang="en-US" dirty="0" smtClean="0"/>
              <a:t> 제공하는 기능은 다음과 같다</a:t>
            </a:r>
            <a:r>
              <a:rPr lang="en-US" altLang="ko-KR" dirty="0" smtClean="0"/>
              <a:t>.</a:t>
            </a:r>
          </a:p>
          <a:p>
            <a:pPr lvl="2"/>
            <a:r>
              <a:rPr lang="en-US" altLang="ko-KR" dirty="0" smtClean="0"/>
              <a:t>3.3V </a:t>
            </a:r>
            <a:r>
              <a:rPr lang="ko-KR" altLang="en-US" dirty="0" err="1" smtClean="0"/>
              <a:t>정전압기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Due</a:t>
            </a:r>
            <a:r>
              <a:rPr lang="ko-KR" altLang="en-US" dirty="0" smtClean="0"/>
              <a:t>를 제외한 대부분의 </a:t>
            </a:r>
            <a:r>
              <a:rPr lang="ko-KR" altLang="en-US" dirty="0" err="1" smtClean="0"/>
              <a:t>아두이노는</a:t>
            </a:r>
            <a:r>
              <a:rPr lang="ko-KR" altLang="en-US" dirty="0" smtClean="0"/>
              <a:t> </a:t>
            </a:r>
            <a:r>
              <a:rPr lang="en-US" altLang="ko-KR" dirty="0" smtClean="0"/>
              <a:t>5V </a:t>
            </a:r>
            <a:r>
              <a:rPr lang="ko-KR" altLang="en-US" dirty="0" smtClean="0"/>
              <a:t>논리 레벨에서 작동하기 때문에 </a:t>
            </a:r>
            <a:r>
              <a:rPr lang="en-US" altLang="ko-KR" dirty="0" err="1" smtClean="0"/>
              <a:t>XBee</a:t>
            </a:r>
            <a:r>
              <a:rPr lang="en-US" altLang="ko-KR" dirty="0" smtClean="0"/>
              <a:t> </a:t>
            </a:r>
            <a:r>
              <a:rPr lang="ko-KR" altLang="en-US" dirty="0" smtClean="0"/>
              <a:t>모듈이 사용하는 </a:t>
            </a:r>
            <a:r>
              <a:rPr lang="en-US" altLang="ko-KR" dirty="0" smtClean="0"/>
              <a:t>3.3V</a:t>
            </a:r>
            <a:r>
              <a:rPr lang="ko-KR" altLang="en-US" dirty="0" smtClean="0"/>
              <a:t>를 제공하려면 </a:t>
            </a:r>
            <a:r>
              <a:rPr lang="ko-KR" altLang="en-US" dirty="0" err="1" smtClean="0"/>
              <a:t>정전압기가</a:t>
            </a:r>
            <a:r>
              <a:rPr lang="ko-KR" altLang="en-US" dirty="0" smtClean="0"/>
              <a:t> 필요하다</a:t>
            </a:r>
            <a:r>
              <a:rPr lang="en-US" altLang="ko-KR" dirty="0" smtClean="0"/>
              <a:t>. </a:t>
            </a:r>
          </a:p>
          <a:p>
            <a:pPr lvl="2"/>
            <a:r>
              <a:rPr lang="ko-KR" altLang="en-US" dirty="0" smtClean="0"/>
              <a:t>전압 레벨 이동 </a:t>
            </a:r>
            <a:r>
              <a:rPr lang="en-US" altLang="ko-KR" dirty="0" smtClean="0"/>
              <a:t>(Logic Level Shifting)</a:t>
            </a:r>
          </a:p>
          <a:p>
            <a:pPr lvl="3"/>
            <a:r>
              <a:rPr lang="ko-KR" altLang="en-US" dirty="0" err="1" smtClean="0"/>
              <a:t>아두이노는</a:t>
            </a:r>
            <a:r>
              <a:rPr lang="en-US" altLang="ko-KR" dirty="0" smtClean="0"/>
              <a:t> 5V</a:t>
            </a:r>
            <a:r>
              <a:rPr lang="ko-KR" altLang="en-US" dirty="0" smtClean="0"/>
              <a:t>를 논리 레벨로 사용하기 때문에 </a:t>
            </a:r>
            <a:r>
              <a:rPr lang="en-US" altLang="ko-KR" dirty="0" smtClean="0"/>
              <a:t>3.3V</a:t>
            </a:r>
            <a:r>
              <a:rPr lang="ko-KR" altLang="en-US" dirty="0" smtClean="0"/>
              <a:t>를 사용하는 </a:t>
            </a:r>
            <a:r>
              <a:rPr lang="en-US" altLang="ko-KR" dirty="0" err="1" smtClean="0"/>
              <a:t>XBee</a:t>
            </a:r>
            <a:r>
              <a:rPr lang="en-US" altLang="ko-KR" dirty="0" smtClean="0"/>
              <a:t> </a:t>
            </a:r>
            <a:r>
              <a:rPr lang="ko-KR" altLang="en-US" dirty="0" smtClean="0"/>
              <a:t>무선 모듈과의 통신을 위해 논리 레벨을 맞춰야 한다</a:t>
            </a:r>
            <a:r>
              <a:rPr lang="en-US" altLang="ko-KR" dirty="0" smtClean="0"/>
              <a:t>. </a:t>
            </a:r>
          </a:p>
          <a:p>
            <a:pPr lvl="2"/>
            <a:r>
              <a:rPr lang="ko-KR" altLang="en-US" dirty="0" smtClean="0"/>
              <a:t>동작 </a:t>
            </a:r>
            <a:r>
              <a:rPr lang="en-US" altLang="ko-KR" dirty="0" smtClean="0"/>
              <a:t>LED</a:t>
            </a:r>
            <a:r>
              <a:rPr lang="ko-KR" altLang="en-US" dirty="0" smtClean="0"/>
              <a:t>와</a:t>
            </a:r>
            <a:r>
              <a:rPr lang="en-US" altLang="ko-KR" dirty="0" smtClean="0"/>
              <a:t> RSSI LED (Received Signal Strength Indicator, </a:t>
            </a:r>
            <a:r>
              <a:rPr lang="ko-KR" altLang="en-US" dirty="0" smtClean="0"/>
              <a:t>수신강도표시기</a:t>
            </a:r>
            <a:r>
              <a:rPr lang="en-US" altLang="ko-KR" dirty="0" smtClean="0"/>
              <a:t>)</a:t>
            </a:r>
          </a:p>
          <a:p>
            <a:pPr lvl="3"/>
            <a:r>
              <a:rPr lang="en-US" altLang="ko-KR" dirty="0" err="1" smtClean="0"/>
              <a:t>XBee</a:t>
            </a:r>
            <a:r>
              <a:rPr lang="en-US" altLang="ko-KR" dirty="0" smtClean="0"/>
              <a:t> </a:t>
            </a:r>
            <a:r>
              <a:rPr lang="ko-KR" altLang="en-US" dirty="0" smtClean="0"/>
              <a:t>모듈에 전원이 공급되거나 통신을 사용 중일 때 </a:t>
            </a:r>
            <a:r>
              <a:rPr lang="en-US" altLang="ko-KR" dirty="0" smtClean="0"/>
              <a:t>LED</a:t>
            </a:r>
            <a:r>
              <a:rPr lang="ko-KR" altLang="en-US" dirty="0" smtClean="0"/>
              <a:t>가 켜지거나 깜빡인다</a:t>
            </a:r>
            <a:r>
              <a:rPr lang="en-US" altLang="ko-KR" dirty="0" smtClean="0"/>
              <a:t>. </a:t>
            </a:r>
          </a:p>
          <a:p>
            <a:pPr lvl="3"/>
            <a:endParaRPr lang="en-US" altLang="ko-KR" dirty="0" smtClean="0"/>
          </a:p>
          <a:p>
            <a:pPr lvl="1"/>
            <a:endParaRPr 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2348880"/>
            <a:ext cx="3744416" cy="1163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115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01. </a:t>
            </a:r>
            <a:r>
              <a:rPr lang="en-US" altLang="ko-KR" dirty="0" err="1" smtClean="0"/>
              <a:t>XBee</a:t>
            </a:r>
            <a:r>
              <a:rPr lang="en-US" altLang="ko-KR" dirty="0" smtClean="0"/>
              <a:t> </a:t>
            </a:r>
            <a:r>
              <a:rPr lang="ko-KR" altLang="en-US" dirty="0" smtClean="0"/>
              <a:t>무선통신의 이해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 err="1" smtClean="0"/>
              <a:t>XBee</a:t>
            </a:r>
            <a:r>
              <a:rPr lang="en-US" dirty="0" smtClean="0"/>
              <a:t> </a:t>
            </a:r>
            <a:r>
              <a:rPr lang="ko-KR" altLang="en-US" dirty="0" err="1" smtClean="0"/>
              <a:t>실드와</a:t>
            </a:r>
            <a:r>
              <a:rPr lang="ko-KR" altLang="en-US" dirty="0" smtClean="0"/>
              <a:t> </a:t>
            </a:r>
            <a:r>
              <a:rPr lang="en-US" altLang="ko-KR" dirty="0" smtClean="0"/>
              <a:t>UART </a:t>
            </a:r>
            <a:r>
              <a:rPr lang="ko-KR" altLang="en-US" dirty="0" smtClean="0"/>
              <a:t>충돌 관리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XBee</a:t>
            </a:r>
            <a:r>
              <a:rPr lang="en-US" altLang="ko-KR" dirty="0" smtClean="0"/>
              <a:t> </a:t>
            </a:r>
            <a:r>
              <a:rPr lang="ko-KR" altLang="en-US" dirty="0" smtClean="0"/>
              <a:t>무선 모듈은 </a:t>
            </a:r>
            <a:r>
              <a:rPr lang="en-US" altLang="ko-KR" dirty="0" smtClean="0"/>
              <a:t>UART(</a:t>
            </a:r>
            <a:r>
              <a:rPr lang="ko-KR" altLang="en-US" dirty="0" smtClean="0"/>
              <a:t>시리얼 범용 </a:t>
            </a:r>
            <a:r>
              <a:rPr lang="ko-KR" altLang="en-US" dirty="0" err="1" smtClean="0"/>
              <a:t>비동기</a:t>
            </a:r>
            <a:r>
              <a:rPr lang="ko-KR" altLang="en-US" dirty="0" smtClean="0"/>
              <a:t> 송수신기</a:t>
            </a:r>
            <a:r>
              <a:rPr lang="en-US" altLang="ko-KR" dirty="0" smtClean="0"/>
              <a:t>)</a:t>
            </a:r>
            <a:r>
              <a:rPr lang="ko-KR" altLang="en-US" dirty="0" smtClean="0"/>
              <a:t>를 통해 </a:t>
            </a:r>
            <a:r>
              <a:rPr lang="ko-KR" altLang="en-US" dirty="0" err="1" smtClean="0"/>
              <a:t>아두이노와</a:t>
            </a:r>
            <a:r>
              <a:rPr lang="ko-KR" altLang="en-US" dirty="0" smtClean="0"/>
              <a:t> 통신하기 때문에 </a:t>
            </a:r>
            <a:r>
              <a:rPr lang="ko-KR" altLang="en-US" dirty="0" err="1" smtClean="0"/>
              <a:t>아두이노의</a:t>
            </a:r>
            <a:r>
              <a:rPr lang="ko-KR" altLang="en-US" dirty="0" smtClean="0"/>
              <a:t> </a:t>
            </a:r>
            <a:r>
              <a:rPr lang="en-US" altLang="ko-KR" dirty="0" smtClean="0"/>
              <a:t>RX/TX </a:t>
            </a:r>
            <a:r>
              <a:rPr lang="ko-KR" altLang="en-US" dirty="0" smtClean="0"/>
              <a:t>핀에 연결된다</a:t>
            </a:r>
            <a:r>
              <a:rPr lang="en-US" altLang="ko-KR" dirty="0" smtClean="0"/>
              <a:t>. </a:t>
            </a:r>
          </a:p>
          <a:p>
            <a:pPr lvl="1"/>
            <a:r>
              <a:rPr lang="ko-KR" altLang="en-US" dirty="0" err="1" smtClean="0"/>
              <a:t>아두이노</a:t>
            </a:r>
            <a:r>
              <a:rPr lang="ko-KR" altLang="en-US" dirty="0" smtClean="0"/>
              <a:t> </a:t>
            </a:r>
            <a:r>
              <a:rPr lang="en-US" altLang="ko-KR" dirty="0" smtClean="0"/>
              <a:t>Uno</a:t>
            </a:r>
            <a:r>
              <a:rPr lang="ko-KR" altLang="en-US" dirty="0" smtClean="0"/>
              <a:t>에는 </a:t>
            </a:r>
            <a:r>
              <a:rPr lang="en-US" altLang="ko-KR" dirty="0" smtClean="0"/>
              <a:t>UART</a:t>
            </a:r>
            <a:r>
              <a:rPr lang="ko-KR" altLang="en-US" dirty="0"/>
              <a:t> </a:t>
            </a:r>
            <a:r>
              <a:rPr lang="ko-KR" altLang="en-US" dirty="0" smtClean="0"/>
              <a:t>통신 포트가 단 한 개 뿐이기 때문에 </a:t>
            </a:r>
            <a:r>
              <a:rPr lang="en-US" altLang="ko-KR" dirty="0" err="1" smtClean="0"/>
              <a:t>Xbee</a:t>
            </a:r>
            <a:r>
              <a:rPr lang="en-US" altLang="ko-KR" dirty="0" smtClean="0"/>
              <a:t> </a:t>
            </a:r>
            <a:r>
              <a:rPr lang="ko-KR" altLang="en-US" dirty="0" smtClean="0"/>
              <a:t>무선 모듈과 컴퓨터에 동시에 연결 할 수가 없다</a:t>
            </a:r>
            <a:r>
              <a:rPr lang="en-US" altLang="ko-KR" dirty="0" smtClean="0"/>
              <a:t>. </a:t>
            </a:r>
          </a:p>
          <a:p>
            <a:pPr lvl="1"/>
            <a:r>
              <a:rPr lang="ko-KR" altLang="en-US" dirty="0" err="1" smtClean="0"/>
              <a:t>아두이노가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XBee</a:t>
            </a:r>
            <a:r>
              <a:rPr lang="en-US" altLang="ko-KR" dirty="0" smtClean="0"/>
              <a:t> </a:t>
            </a:r>
            <a:r>
              <a:rPr lang="ko-KR" altLang="en-US" dirty="0" smtClean="0"/>
              <a:t>무선</a:t>
            </a:r>
            <a:r>
              <a:rPr lang="en-US" altLang="ko-KR" dirty="0" smtClean="0"/>
              <a:t> </a:t>
            </a:r>
            <a:r>
              <a:rPr lang="ko-KR" altLang="en-US" dirty="0" smtClean="0"/>
              <a:t>모듈과 컴퓨터의 </a:t>
            </a:r>
            <a:r>
              <a:rPr lang="en-US" altLang="ko-KR" dirty="0" smtClean="0"/>
              <a:t>USB </a:t>
            </a:r>
            <a:r>
              <a:rPr lang="ko-KR" altLang="en-US" dirty="0" smtClean="0"/>
              <a:t>인터페이스에 동시에 연결되었을 경우에는 </a:t>
            </a:r>
            <a:r>
              <a:rPr lang="en-US" altLang="ko-KR" dirty="0" smtClean="0"/>
              <a:t>UART </a:t>
            </a:r>
            <a:r>
              <a:rPr lang="ko-KR" altLang="en-US" dirty="0" smtClean="0"/>
              <a:t>통신 회선의 충돌이 발생한다</a:t>
            </a:r>
            <a:r>
              <a:rPr lang="en-US" altLang="ko-KR" smtClean="0"/>
              <a:t>. </a:t>
            </a:r>
            <a:endParaRPr lang="en-US" altLang="ko-KR" smtClean="0"/>
          </a:p>
          <a:p>
            <a:pPr lvl="1"/>
            <a:endParaRPr lang="en-US" altLang="ko-KR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 smtClean="0"/>
              <a:t>대부분의 </a:t>
            </a:r>
            <a:r>
              <a:rPr lang="en-US" altLang="ko-KR" dirty="0" err="1" smtClean="0"/>
              <a:t>Xbee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실드에는</a:t>
            </a:r>
            <a:r>
              <a:rPr lang="ko-KR" altLang="en-US" dirty="0" smtClean="0"/>
              <a:t> 이러한 통신 충돌을 피하기 위한 </a:t>
            </a:r>
            <a:r>
              <a:rPr lang="en-US" altLang="ko-KR" dirty="0" smtClean="0"/>
              <a:t>UART </a:t>
            </a:r>
            <a:r>
              <a:rPr lang="ko-KR" altLang="en-US" dirty="0" smtClean="0"/>
              <a:t>선택 점퍼 또는 스위치 기능을 제공한다</a:t>
            </a:r>
            <a:r>
              <a:rPr lang="en-US" altLang="ko-KR" dirty="0" smtClean="0"/>
              <a:t>. </a:t>
            </a:r>
          </a:p>
          <a:p>
            <a:pPr lvl="1"/>
            <a:endParaRPr lang="en-US" altLang="ko-KR" dirty="0" smtClean="0"/>
          </a:p>
          <a:p>
            <a:pPr lvl="1"/>
            <a:endParaRPr 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3393786"/>
            <a:ext cx="2994252" cy="1907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425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02. </a:t>
            </a:r>
            <a:r>
              <a:rPr lang="en-US" altLang="ko-KR" dirty="0" err="1" smtClean="0"/>
              <a:t>XBee</a:t>
            </a:r>
            <a:r>
              <a:rPr lang="en-US" altLang="ko-KR" dirty="0" smtClean="0"/>
              <a:t> </a:t>
            </a:r>
            <a:r>
              <a:rPr lang="ko-KR" altLang="en-US" dirty="0" smtClean="0"/>
              <a:t>무선 모듈 설정하기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 err="1" smtClean="0"/>
              <a:t>XBee</a:t>
            </a:r>
            <a:r>
              <a:rPr lang="en-US" dirty="0" smtClean="0"/>
              <a:t> </a:t>
            </a:r>
            <a:r>
              <a:rPr lang="ko-KR" altLang="en-US" dirty="0" smtClean="0"/>
              <a:t>무선 모듈 필수 설정 사항 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Xbee</a:t>
            </a:r>
            <a:r>
              <a:rPr lang="ko-KR" altLang="en-US" dirty="0" smtClean="0"/>
              <a:t>의 설정 사항은 매우 복잡하므로 여기에서는 필수 설정 사항만을 다룬다</a:t>
            </a:r>
            <a:r>
              <a:rPr lang="en-US" altLang="ko-KR" dirty="0" smtClean="0"/>
              <a:t>.</a:t>
            </a:r>
          </a:p>
          <a:p>
            <a:pPr lvl="2"/>
            <a:r>
              <a:rPr lang="en-US" altLang="ko-KR" dirty="0" smtClean="0"/>
              <a:t>ID: </a:t>
            </a:r>
            <a:r>
              <a:rPr lang="ko-KR" altLang="en-US" dirty="0" smtClean="0"/>
              <a:t>개인 영역 </a:t>
            </a:r>
            <a:r>
              <a:rPr lang="ko-KR" altLang="en-US" dirty="0" err="1" smtClean="0"/>
              <a:t>내트워크</a:t>
            </a:r>
            <a:r>
              <a:rPr lang="en-US" altLang="ko-KR" dirty="0" smtClean="0"/>
              <a:t>(PAN) ID</a:t>
            </a:r>
            <a:r>
              <a:rPr lang="ko-KR" altLang="en-US" dirty="0" smtClean="0"/>
              <a:t>를 뜻한다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서로 통신하는 모든 </a:t>
            </a:r>
            <a:r>
              <a:rPr lang="en-US" altLang="ko-KR" dirty="0" err="1" smtClean="0"/>
              <a:t>XBee</a:t>
            </a:r>
            <a:r>
              <a:rPr lang="en-US" altLang="ko-KR" dirty="0" smtClean="0"/>
              <a:t> </a:t>
            </a:r>
            <a:r>
              <a:rPr lang="ko-KR" altLang="en-US" dirty="0" smtClean="0"/>
              <a:t>무선 모듈은 같은 </a:t>
            </a:r>
            <a:r>
              <a:rPr lang="en-US" altLang="ko-KR" dirty="0" smtClean="0"/>
              <a:t>PAN ID</a:t>
            </a:r>
            <a:r>
              <a:rPr lang="ko-KR" altLang="en-US" dirty="0" smtClean="0"/>
              <a:t>로 지정해야 한다</a:t>
            </a:r>
            <a:r>
              <a:rPr lang="en-US" altLang="ko-KR" dirty="0" smtClean="0"/>
              <a:t>. </a:t>
            </a:r>
          </a:p>
          <a:p>
            <a:pPr lvl="2"/>
            <a:r>
              <a:rPr lang="en-US" altLang="ko-KR" dirty="0" smtClean="0"/>
              <a:t>MY: </a:t>
            </a:r>
            <a:r>
              <a:rPr lang="ko-KR" altLang="en-US" dirty="0" smtClean="0"/>
              <a:t>프로그래밍하는 사용자의 </a:t>
            </a:r>
            <a:r>
              <a:rPr lang="en-US" altLang="ko-KR" dirty="0" err="1" smtClean="0"/>
              <a:t>XBee</a:t>
            </a:r>
            <a:r>
              <a:rPr lang="en-US" altLang="ko-KR" dirty="0" smtClean="0"/>
              <a:t> </a:t>
            </a:r>
            <a:r>
              <a:rPr lang="ko-KR" altLang="en-US" dirty="0" smtClean="0"/>
              <a:t>무선 모듈의 주소를 뜻한다</a:t>
            </a:r>
            <a:r>
              <a:rPr lang="en-US" altLang="ko-KR" dirty="0" smtClean="0"/>
              <a:t>. PAN </a:t>
            </a:r>
            <a:r>
              <a:rPr lang="ko-KR" altLang="en-US" dirty="0" smtClean="0"/>
              <a:t>내의 모든 </a:t>
            </a:r>
            <a:r>
              <a:rPr lang="en-US" altLang="ko-KR" dirty="0" err="1" smtClean="0"/>
              <a:t>XBee</a:t>
            </a:r>
            <a:r>
              <a:rPr lang="en-US" altLang="ko-KR" dirty="0" smtClean="0"/>
              <a:t> </a:t>
            </a:r>
            <a:r>
              <a:rPr lang="ko-KR" altLang="en-US" dirty="0" smtClean="0"/>
              <a:t>무선 모듈은 고유한 </a:t>
            </a:r>
            <a:r>
              <a:rPr lang="ko-KR" altLang="en-US" dirty="0" err="1" smtClean="0"/>
              <a:t>주소값을</a:t>
            </a:r>
            <a:r>
              <a:rPr lang="ko-KR" altLang="en-US" dirty="0" smtClean="0"/>
              <a:t> 사용한다</a:t>
            </a:r>
            <a:r>
              <a:rPr lang="en-US" altLang="ko-KR" dirty="0" smtClean="0"/>
              <a:t>. </a:t>
            </a:r>
          </a:p>
          <a:p>
            <a:pPr lvl="2"/>
            <a:r>
              <a:rPr lang="en-US" altLang="ko-KR" dirty="0" smtClean="0"/>
              <a:t>DL: </a:t>
            </a:r>
            <a:r>
              <a:rPr lang="ko-KR" altLang="en-US" dirty="0" smtClean="0"/>
              <a:t>목적지 주소를 뜻한다</a:t>
            </a:r>
            <a:r>
              <a:rPr lang="en-US" altLang="ko-KR" dirty="0" smtClean="0"/>
              <a:t>. </a:t>
            </a:r>
            <a:r>
              <a:rPr lang="en-US" altLang="ko-KR" dirty="0" err="1" smtClean="0"/>
              <a:t>Xbee</a:t>
            </a:r>
            <a:r>
              <a:rPr lang="ko-KR" altLang="en-US" dirty="0" smtClean="0"/>
              <a:t>가 통신하려는 대상 </a:t>
            </a:r>
            <a:r>
              <a:rPr lang="en-US" altLang="ko-KR" dirty="0" err="1" smtClean="0"/>
              <a:t>XBee</a:t>
            </a:r>
            <a:r>
              <a:rPr lang="en-US" altLang="ko-KR" dirty="0" smtClean="0"/>
              <a:t> </a:t>
            </a:r>
            <a:r>
              <a:rPr lang="ko-KR" altLang="en-US" dirty="0" smtClean="0"/>
              <a:t>모듈의 고유한 주소이다</a:t>
            </a:r>
            <a:r>
              <a:rPr lang="en-US" altLang="ko-KR" dirty="0" smtClean="0"/>
              <a:t>. </a:t>
            </a:r>
          </a:p>
          <a:p>
            <a:pPr lvl="2"/>
            <a:r>
              <a:rPr lang="en-US" altLang="ko-KR" dirty="0" smtClean="0"/>
              <a:t>BD: </a:t>
            </a:r>
            <a:r>
              <a:rPr lang="ko-KR" altLang="en-US" dirty="0" smtClean="0"/>
              <a:t>통신</a:t>
            </a:r>
            <a:r>
              <a:rPr lang="en-US" altLang="ko-KR" dirty="0" smtClean="0"/>
              <a:t> </a:t>
            </a:r>
            <a:r>
              <a:rPr lang="ko-KR" altLang="en-US" dirty="0" smtClean="0"/>
              <a:t>속도를 뜻한다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통신에 사용할 무선 전파 속도를 설정하며 여기에서는 기본값으로 </a:t>
            </a:r>
            <a:r>
              <a:rPr lang="en-US" altLang="ko-KR" dirty="0" smtClean="0"/>
              <a:t>9600 baud</a:t>
            </a:r>
            <a:r>
              <a:rPr lang="ko-KR" altLang="en-US" dirty="0" smtClean="0"/>
              <a:t>를 사용한다</a:t>
            </a:r>
            <a:r>
              <a:rPr lang="en-US" altLang="ko-KR" dirty="0" smtClean="0"/>
              <a:t>. 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4233776"/>
            <a:ext cx="4416014" cy="135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517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02. </a:t>
            </a:r>
            <a:r>
              <a:rPr lang="en-US" altLang="ko-KR" dirty="0" err="1" smtClean="0"/>
              <a:t>XBee</a:t>
            </a:r>
            <a:r>
              <a:rPr lang="en-US" altLang="ko-KR" dirty="0" smtClean="0"/>
              <a:t> </a:t>
            </a:r>
            <a:r>
              <a:rPr lang="ko-KR" altLang="en-US" dirty="0" smtClean="0"/>
              <a:t>무선 모듈 설정하기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/>
              <a:t>X-CTU</a:t>
            </a:r>
            <a:r>
              <a:rPr lang="ko-KR" altLang="en-US" dirty="0" smtClean="0"/>
              <a:t>를 사용한 </a:t>
            </a:r>
            <a:r>
              <a:rPr lang="en-US" altLang="ko-KR" dirty="0" err="1" smtClean="0"/>
              <a:t>XBee</a:t>
            </a:r>
            <a:r>
              <a:rPr lang="en-US" altLang="ko-KR" dirty="0" smtClean="0"/>
              <a:t> </a:t>
            </a:r>
            <a:r>
              <a:rPr lang="ko-KR" altLang="en-US" dirty="0" smtClean="0"/>
              <a:t>설정하기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Digi</a:t>
            </a:r>
            <a:r>
              <a:rPr lang="ko-KR" altLang="en-US" dirty="0" smtClean="0"/>
              <a:t>사에서 개발한 </a:t>
            </a:r>
            <a:r>
              <a:rPr lang="en-US" altLang="ko-KR" dirty="0" smtClean="0"/>
              <a:t>X-CTU </a:t>
            </a:r>
            <a:r>
              <a:rPr lang="ko-KR" altLang="en-US" dirty="0" smtClean="0"/>
              <a:t>프로그램으로 </a:t>
            </a:r>
            <a:r>
              <a:rPr lang="en-US" altLang="ko-KR" dirty="0" err="1" smtClean="0"/>
              <a:t>XBee</a:t>
            </a:r>
            <a:r>
              <a:rPr lang="ko-KR" altLang="en-US" dirty="0" smtClean="0"/>
              <a:t>를 프로그래밍 할 수 있다</a:t>
            </a:r>
            <a:r>
              <a:rPr lang="en-US" altLang="ko-KR" dirty="0" smtClean="0"/>
              <a:t>. </a:t>
            </a:r>
          </a:p>
          <a:p>
            <a:pPr lvl="1"/>
            <a:r>
              <a:rPr lang="en-US" altLang="ko-KR" dirty="0" smtClean="0"/>
              <a:t>Digi </a:t>
            </a:r>
            <a:r>
              <a:rPr lang="ko-KR" altLang="en-US" dirty="0" smtClean="0"/>
              <a:t>웹사이트나 </a:t>
            </a:r>
            <a:r>
              <a:rPr lang="en-US" altLang="ko-KR" dirty="0" smtClean="0"/>
              <a:t>exploringarduino.com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X-CTU</a:t>
            </a:r>
            <a:r>
              <a:rPr lang="ko-KR" altLang="en-US" dirty="0"/>
              <a:t> </a:t>
            </a:r>
            <a:r>
              <a:rPr lang="ko-KR" altLang="en-US" dirty="0" smtClean="0"/>
              <a:t>프로그램을 </a:t>
            </a:r>
            <a:r>
              <a:rPr lang="ko-KR" altLang="en-US" dirty="0" err="1" smtClean="0"/>
              <a:t>다운로드하여</a:t>
            </a:r>
            <a:r>
              <a:rPr lang="ko-KR" altLang="en-US" dirty="0" smtClean="0"/>
              <a:t> 설치한다</a:t>
            </a:r>
            <a:r>
              <a:rPr lang="en-US" altLang="ko-KR" dirty="0" smtClean="0"/>
              <a:t>. </a:t>
            </a:r>
          </a:p>
          <a:p>
            <a:pPr lvl="1"/>
            <a:endParaRPr lang="en-US" altLang="ko-KR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2372100"/>
            <a:ext cx="4104456" cy="3937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142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02. XBee </a:t>
            </a:r>
            <a:r>
              <a:rPr lang="ko-KR" altLang="en-US" smtClean="0"/>
              <a:t>무선 모듈 설정하기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smtClean="0"/>
              <a:t>X-CTU</a:t>
            </a:r>
            <a:r>
              <a:rPr lang="ko-KR" altLang="en-US" smtClean="0"/>
              <a:t>로 </a:t>
            </a:r>
            <a:r>
              <a:rPr lang="en-US" altLang="ko-KR" smtClean="0"/>
              <a:t>XBee </a:t>
            </a:r>
            <a:r>
              <a:rPr lang="ko-KR" altLang="en-US" smtClean="0"/>
              <a:t>프로프로그래밍 하기</a:t>
            </a:r>
            <a:endParaRPr lang="en-US" altLang="ko-KR" smtClean="0"/>
          </a:p>
          <a:p>
            <a:pPr lvl="1"/>
            <a:r>
              <a:rPr lang="en-US" altLang="ko-KR" smtClean="0"/>
              <a:t>1. X-CTU</a:t>
            </a:r>
            <a:r>
              <a:rPr lang="ko-KR" altLang="en-US" smtClean="0"/>
              <a:t>를 실행하고 </a:t>
            </a:r>
            <a:r>
              <a:rPr lang="en-US" altLang="ko-KR" smtClean="0"/>
              <a:t>XBee</a:t>
            </a:r>
            <a:r>
              <a:rPr lang="ko-KR" altLang="en-US" smtClean="0"/>
              <a:t>가 연결된 </a:t>
            </a:r>
            <a:r>
              <a:rPr lang="en-US" altLang="ko-KR" smtClean="0"/>
              <a:t>COM </a:t>
            </a:r>
            <a:r>
              <a:rPr lang="ko-KR" altLang="en-US" smtClean="0"/>
              <a:t>포트 선택하기</a:t>
            </a:r>
            <a:endParaRPr lang="en-US" altLang="ko-KR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1988840"/>
            <a:ext cx="3095439" cy="4005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114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02. </a:t>
            </a:r>
            <a:r>
              <a:rPr lang="en-US" altLang="ko-KR" dirty="0" err="1" smtClean="0"/>
              <a:t>XBee</a:t>
            </a:r>
            <a:r>
              <a:rPr lang="en-US" altLang="ko-KR" dirty="0" smtClean="0"/>
              <a:t> </a:t>
            </a:r>
            <a:r>
              <a:rPr lang="ko-KR" altLang="en-US" dirty="0" smtClean="0"/>
              <a:t>무선 모듈 설정하기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/>
              <a:t>X-CTU</a:t>
            </a:r>
            <a:r>
              <a:rPr lang="ko-KR" altLang="en-US" dirty="0" smtClean="0"/>
              <a:t>로 </a:t>
            </a:r>
            <a:r>
              <a:rPr lang="en-US" altLang="ko-KR" dirty="0" err="1" smtClean="0"/>
              <a:t>XBee</a:t>
            </a:r>
            <a:r>
              <a:rPr lang="en-US" altLang="ko-KR" dirty="0" smtClean="0"/>
              <a:t> </a:t>
            </a:r>
            <a:r>
              <a:rPr lang="ko-KR" altLang="en-US" dirty="0" smtClean="0"/>
              <a:t>프로프로그래밍 하기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2. X-CTU </a:t>
            </a:r>
            <a:r>
              <a:rPr lang="ko-KR" altLang="en-US" dirty="0" smtClean="0"/>
              <a:t>연결 테스트 확인</a:t>
            </a:r>
            <a:endParaRPr lang="en-US" altLang="ko-KR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1988840"/>
            <a:ext cx="3088434" cy="39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681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02. </a:t>
            </a:r>
            <a:r>
              <a:rPr lang="en-US" altLang="ko-KR" dirty="0" err="1" smtClean="0"/>
              <a:t>XBee</a:t>
            </a:r>
            <a:r>
              <a:rPr lang="en-US" altLang="ko-KR" dirty="0" smtClean="0"/>
              <a:t> </a:t>
            </a:r>
            <a:r>
              <a:rPr lang="ko-KR" altLang="en-US" dirty="0" smtClean="0"/>
              <a:t>무선 모듈 설정하기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/>
              <a:t>X-CTU</a:t>
            </a:r>
            <a:r>
              <a:rPr lang="ko-KR" altLang="en-US" dirty="0" smtClean="0"/>
              <a:t>로 </a:t>
            </a:r>
            <a:r>
              <a:rPr lang="en-US" altLang="ko-KR" dirty="0" err="1" smtClean="0"/>
              <a:t>XBee</a:t>
            </a:r>
            <a:r>
              <a:rPr lang="en-US" altLang="ko-KR" dirty="0" smtClean="0"/>
              <a:t> </a:t>
            </a:r>
            <a:r>
              <a:rPr lang="ko-KR" altLang="en-US" dirty="0" smtClean="0"/>
              <a:t>프로프로그래밍 하기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3. [Modem Configuration] </a:t>
            </a:r>
            <a:r>
              <a:rPr lang="ko-KR" altLang="en-US" dirty="0" smtClean="0"/>
              <a:t>탭을 선택하고</a:t>
            </a:r>
            <a:r>
              <a:rPr lang="en-US" altLang="ko-KR" dirty="0" smtClean="0"/>
              <a:t>, &lt;READ&gt; </a:t>
            </a:r>
            <a:r>
              <a:rPr lang="ko-KR" altLang="en-US" dirty="0" smtClean="0"/>
              <a:t>버튼을 클릭해서 현재 </a:t>
            </a:r>
            <a:r>
              <a:rPr lang="ko-KR" altLang="en-US" dirty="0" err="1" smtClean="0"/>
              <a:t>설정값</a:t>
            </a:r>
            <a:r>
              <a:rPr lang="ko-KR" altLang="en-US" dirty="0" smtClean="0"/>
              <a:t> 읽어오기</a:t>
            </a:r>
            <a:endParaRPr lang="en-US" altLang="ko-KR" dirty="0" smtClean="0"/>
          </a:p>
          <a:p>
            <a:pPr lvl="1"/>
            <a:endParaRPr lang="en-US" altLang="ko-KR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510" y="1988840"/>
            <a:ext cx="3088434" cy="39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543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74891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02. </a:t>
            </a:r>
            <a:r>
              <a:rPr lang="en-US" altLang="ko-KR" dirty="0" err="1" smtClean="0"/>
              <a:t>XBee</a:t>
            </a:r>
            <a:r>
              <a:rPr lang="en-US" altLang="ko-KR" dirty="0" smtClean="0"/>
              <a:t> </a:t>
            </a:r>
            <a:r>
              <a:rPr lang="ko-KR" altLang="en-US" dirty="0" smtClean="0"/>
              <a:t>무선 모듈 설정하기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/>
              <a:t>X-CTU</a:t>
            </a:r>
            <a:r>
              <a:rPr lang="ko-KR" altLang="en-US" dirty="0" smtClean="0"/>
              <a:t>로 </a:t>
            </a:r>
            <a:r>
              <a:rPr lang="en-US" altLang="ko-KR" dirty="0" err="1" smtClean="0"/>
              <a:t>XBee</a:t>
            </a:r>
            <a:r>
              <a:rPr lang="en-US" altLang="ko-KR" dirty="0" smtClean="0"/>
              <a:t> </a:t>
            </a:r>
            <a:r>
              <a:rPr lang="ko-KR" altLang="en-US" dirty="0" smtClean="0"/>
              <a:t>프로프로그래밍 하기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4. PAN ID(</a:t>
            </a:r>
            <a:r>
              <a:rPr lang="ko-KR" altLang="en-US" dirty="0" smtClean="0"/>
              <a:t>네트워크 아이디</a:t>
            </a:r>
            <a:r>
              <a:rPr lang="en-US" altLang="ko-KR" dirty="0" smtClean="0"/>
              <a:t>), MY(</a:t>
            </a:r>
            <a:r>
              <a:rPr lang="ko-KR" altLang="en-US" dirty="0" smtClean="0"/>
              <a:t>현재 </a:t>
            </a:r>
            <a:r>
              <a:rPr lang="en-US" altLang="ko-KR" dirty="0" err="1" smtClean="0"/>
              <a:t>XBee</a:t>
            </a:r>
            <a:r>
              <a:rPr lang="en-US" altLang="ko-KR" dirty="0" smtClean="0"/>
              <a:t> </a:t>
            </a:r>
            <a:r>
              <a:rPr lang="ko-KR" altLang="en-US" dirty="0" smtClean="0"/>
              <a:t>모듈 주소</a:t>
            </a:r>
            <a:r>
              <a:rPr lang="en-US" altLang="ko-KR" dirty="0" smtClean="0"/>
              <a:t>), DL(</a:t>
            </a:r>
            <a:r>
              <a:rPr lang="ko-KR" altLang="en-US" dirty="0" smtClean="0"/>
              <a:t>목적지 주소</a:t>
            </a:r>
            <a:r>
              <a:rPr lang="en-US" altLang="ko-KR" dirty="0" smtClean="0"/>
              <a:t>)</a:t>
            </a:r>
            <a:r>
              <a:rPr lang="ko-KR" altLang="en-US" dirty="0" smtClean="0"/>
              <a:t>를 설정하고 </a:t>
            </a:r>
            <a:r>
              <a:rPr lang="en-US" altLang="ko-KR" dirty="0" smtClean="0"/>
              <a:t>&lt;WRITE&gt; </a:t>
            </a:r>
            <a:r>
              <a:rPr lang="ko-KR" altLang="en-US" dirty="0" smtClean="0"/>
              <a:t>버튼을 클릭하여 </a:t>
            </a:r>
            <a:r>
              <a:rPr lang="ko-KR" altLang="en-US" dirty="0" err="1" smtClean="0"/>
              <a:t>설정값을</a:t>
            </a:r>
            <a:r>
              <a:rPr lang="ko-KR" altLang="en-US" dirty="0" smtClean="0"/>
              <a:t> 저장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*</a:t>
            </a:r>
            <a:r>
              <a:rPr lang="ko-KR" altLang="en-US" dirty="0" smtClean="0"/>
              <a:t>주의</a:t>
            </a:r>
            <a:r>
              <a:rPr lang="en-US" altLang="ko-KR" dirty="0" smtClean="0"/>
              <a:t>: </a:t>
            </a:r>
            <a:r>
              <a:rPr lang="ko-KR" altLang="en-US" dirty="0" smtClean="0"/>
              <a:t>학교 실습 실에서 복수의 무선 통신을 사용할 경우에는 각 채널마다 고유한 </a:t>
            </a:r>
            <a:r>
              <a:rPr lang="en-US" altLang="ko-KR" dirty="0" smtClean="0"/>
              <a:t>PAN ID</a:t>
            </a:r>
            <a:r>
              <a:rPr lang="ko-KR" altLang="en-US" dirty="0" smtClean="0"/>
              <a:t>를 설정해야 한다</a:t>
            </a:r>
            <a:r>
              <a:rPr lang="en-US" altLang="ko-KR" dirty="0" smtClean="0"/>
              <a:t>. </a:t>
            </a:r>
          </a:p>
          <a:p>
            <a:pPr lvl="1"/>
            <a:r>
              <a:rPr lang="ko-KR" altLang="en-US" dirty="0" smtClean="0"/>
              <a:t>첫 번 째 </a:t>
            </a:r>
            <a:r>
              <a:rPr lang="en-US" altLang="ko-KR" dirty="0" err="1" smtClean="0"/>
              <a:t>XBee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설정값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ID</a:t>
            </a:r>
            <a:r>
              <a:rPr lang="en-US" altLang="ko-KR" dirty="0"/>
              <a:t>: 1234</a:t>
            </a:r>
          </a:p>
          <a:p>
            <a:pPr lvl="2"/>
            <a:r>
              <a:rPr lang="en-US" altLang="ko-KR" dirty="0"/>
              <a:t>DL: 1001</a:t>
            </a:r>
          </a:p>
          <a:p>
            <a:pPr lvl="2"/>
            <a:r>
              <a:rPr lang="en-US" altLang="ko-KR" dirty="0"/>
              <a:t>MY: 1000</a:t>
            </a:r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088" y="2636912"/>
            <a:ext cx="3088434" cy="39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719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02. </a:t>
            </a:r>
            <a:r>
              <a:rPr lang="en-US" altLang="ko-KR" dirty="0" err="1" smtClean="0"/>
              <a:t>XBee</a:t>
            </a:r>
            <a:r>
              <a:rPr lang="en-US" altLang="ko-KR" dirty="0" smtClean="0"/>
              <a:t> </a:t>
            </a:r>
            <a:r>
              <a:rPr lang="ko-KR" altLang="en-US" dirty="0" smtClean="0"/>
              <a:t>무선 모듈 설정하기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/>
              <a:t>X-CTU</a:t>
            </a:r>
            <a:r>
              <a:rPr lang="ko-KR" altLang="en-US" dirty="0" smtClean="0"/>
              <a:t>로 </a:t>
            </a:r>
            <a:r>
              <a:rPr lang="en-US" altLang="ko-KR" dirty="0" err="1" smtClean="0"/>
              <a:t>XBee</a:t>
            </a:r>
            <a:r>
              <a:rPr lang="en-US" altLang="ko-KR" dirty="0" smtClean="0"/>
              <a:t> </a:t>
            </a:r>
            <a:r>
              <a:rPr lang="ko-KR" altLang="en-US" dirty="0" smtClean="0"/>
              <a:t>프로프로그래밍 하기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두 번 째 </a:t>
            </a:r>
            <a:r>
              <a:rPr lang="en-US" altLang="ko-KR" dirty="0" err="1" smtClean="0"/>
              <a:t>XBee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설정값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ID</a:t>
            </a:r>
            <a:r>
              <a:rPr lang="en-US" altLang="ko-KR" dirty="0"/>
              <a:t>: 1234</a:t>
            </a:r>
          </a:p>
          <a:p>
            <a:pPr lvl="2"/>
            <a:r>
              <a:rPr lang="en-US" altLang="ko-KR" dirty="0"/>
              <a:t>DL: 1001</a:t>
            </a:r>
          </a:p>
          <a:p>
            <a:pPr lvl="2"/>
            <a:r>
              <a:rPr lang="en-US" altLang="ko-KR" dirty="0"/>
              <a:t>MY: 1000</a:t>
            </a:r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088" y="1708507"/>
            <a:ext cx="3088434" cy="39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006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03. </a:t>
            </a:r>
            <a:r>
              <a:rPr lang="ko-KR" altLang="en-US" dirty="0" smtClean="0"/>
              <a:t>컴퓨터와 </a:t>
            </a:r>
            <a:r>
              <a:rPr lang="en-US" altLang="ko-KR" dirty="0" err="1" smtClean="0"/>
              <a:t>XBee</a:t>
            </a:r>
            <a:r>
              <a:rPr lang="en-US" altLang="ko-KR" dirty="0" smtClean="0"/>
              <a:t> </a:t>
            </a:r>
            <a:r>
              <a:rPr lang="ko-KR" altLang="en-US" dirty="0" smtClean="0"/>
              <a:t>무선통신하기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무선 연결된 </a:t>
            </a:r>
            <a:r>
              <a:rPr lang="ko-KR" altLang="en-US" dirty="0" err="1" smtClean="0"/>
              <a:t>아두이노에</a:t>
            </a:r>
            <a:r>
              <a:rPr lang="ko-KR" altLang="en-US" dirty="0" smtClean="0"/>
              <a:t> 전원 연결하기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무선으로 연결되는 </a:t>
            </a:r>
            <a:r>
              <a:rPr lang="ko-KR" altLang="en-US" dirty="0" err="1" smtClean="0"/>
              <a:t>아두이노는</a:t>
            </a:r>
            <a:r>
              <a:rPr lang="ko-KR" altLang="en-US" dirty="0" smtClean="0"/>
              <a:t> </a:t>
            </a:r>
            <a:r>
              <a:rPr lang="en-US" altLang="ko-KR" dirty="0" smtClean="0"/>
              <a:t>USB</a:t>
            </a:r>
            <a:r>
              <a:rPr lang="ko-KR" altLang="en-US" dirty="0" smtClean="0"/>
              <a:t>를 사용하여 컴퓨터에 연결되지 않으므로 별도의 전원을 연결해주어야 한다</a:t>
            </a:r>
            <a:r>
              <a:rPr lang="en-US" altLang="ko-KR" dirty="0" smtClean="0"/>
              <a:t>. </a:t>
            </a:r>
          </a:p>
          <a:p>
            <a:pPr lvl="1"/>
            <a:r>
              <a:rPr lang="ko-KR" altLang="en-US" dirty="0" smtClean="0"/>
              <a:t>별도의 전원으로는 </a:t>
            </a:r>
            <a:r>
              <a:rPr lang="en-US" altLang="ko-KR" dirty="0" smtClean="0"/>
              <a:t>5V </a:t>
            </a:r>
            <a:r>
              <a:rPr lang="ko-KR" altLang="en-US" dirty="0" smtClean="0"/>
              <a:t>전기 어댑터를 사용하거나 별도의 배터리 팩을 사용할 수 있다</a:t>
            </a:r>
            <a:r>
              <a:rPr lang="en-US" altLang="ko-KR" dirty="0" smtClean="0"/>
              <a:t>. </a:t>
            </a:r>
          </a:p>
          <a:p>
            <a:pPr lvl="1"/>
            <a:r>
              <a:rPr lang="ko-KR" altLang="en-US" dirty="0" err="1" smtClean="0"/>
              <a:t>아두이노는</a:t>
            </a:r>
            <a:r>
              <a:rPr lang="ko-KR" altLang="en-US" dirty="0" smtClean="0"/>
              <a:t> 직류 전압</a:t>
            </a:r>
            <a:r>
              <a:rPr lang="en-US" altLang="ko-KR" dirty="0" smtClean="0"/>
              <a:t>(DC) </a:t>
            </a:r>
            <a:r>
              <a:rPr lang="ko-KR" altLang="en-US" dirty="0" smtClean="0"/>
              <a:t>커넥터와 </a:t>
            </a:r>
            <a:r>
              <a:rPr lang="en-US" altLang="ko-KR" dirty="0" smtClean="0"/>
              <a:t>Vin </a:t>
            </a:r>
            <a:r>
              <a:rPr lang="ko-KR" altLang="en-US" dirty="0" smtClean="0"/>
              <a:t>핀을 통해 </a:t>
            </a:r>
            <a:r>
              <a:rPr lang="en-US" altLang="ko-KR" dirty="0" smtClean="0"/>
              <a:t>6~20V</a:t>
            </a:r>
            <a:r>
              <a:rPr lang="ko-KR" altLang="en-US" dirty="0"/>
              <a:t> </a:t>
            </a:r>
            <a:r>
              <a:rPr lang="ko-KR" altLang="en-US" dirty="0" smtClean="0"/>
              <a:t>전원을 사용할 수 있으므로 </a:t>
            </a:r>
            <a:r>
              <a:rPr lang="en-US" altLang="ko-KR" dirty="0" smtClean="0"/>
              <a:t>5V </a:t>
            </a:r>
            <a:r>
              <a:rPr lang="ko-KR" altLang="en-US" dirty="0" smtClean="0"/>
              <a:t>전기 어댑터</a:t>
            </a:r>
            <a:r>
              <a:rPr lang="en-US" altLang="ko-KR" dirty="0" smtClean="0"/>
              <a:t>, 9V </a:t>
            </a:r>
            <a:r>
              <a:rPr lang="ko-KR" altLang="en-US" dirty="0" smtClean="0"/>
              <a:t>사각 배터리 또는 </a:t>
            </a:r>
            <a:r>
              <a:rPr lang="en-US" altLang="ko-KR" dirty="0" smtClean="0"/>
              <a:t>4</a:t>
            </a:r>
            <a:r>
              <a:rPr lang="ko-KR" altLang="en-US" dirty="0" smtClean="0"/>
              <a:t>개의 </a:t>
            </a:r>
            <a:r>
              <a:rPr lang="en-US" altLang="ko-KR" dirty="0" smtClean="0"/>
              <a:t>AA </a:t>
            </a:r>
            <a:r>
              <a:rPr lang="ko-KR" altLang="en-US" dirty="0" smtClean="0"/>
              <a:t>배터리 팩을 사용하면 된다</a:t>
            </a:r>
            <a:r>
              <a:rPr lang="en-US" altLang="ko-KR" dirty="0" smtClean="0"/>
              <a:t>. 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257" y="3354756"/>
            <a:ext cx="2358959" cy="165842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4216" y="3350236"/>
            <a:ext cx="2012053" cy="165842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6269" y="3366391"/>
            <a:ext cx="2173973" cy="1646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035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03. </a:t>
            </a:r>
            <a:r>
              <a:rPr lang="ko-KR" altLang="en-US" dirty="0" smtClean="0"/>
              <a:t>컴퓨터와 </a:t>
            </a:r>
            <a:r>
              <a:rPr lang="en-US" altLang="ko-KR" dirty="0" err="1" smtClean="0"/>
              <a:t>XBee</a:t>
            </a:r>
            <a:r>
              <a:rPr lang="en-US" altLang="ko-KR" dirty="0" smtClean="0"/>
              <a:t> </a:t>
            </a:r>
            <a:r>
              <a:rPr lang="ko-KR" altLang="en-US" dirty="0" smtClean="0"/>
              <a:t>무선통신하기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가변저항을 사용한 </a:t>
            </a:r>
            <a:r>
              <a:rPr lang="en-US" altLang="ko-KR" dirty="0" smtClean="0"/>
              <a:t>Processing </a:t>
            </a:r>
            <a:r>
              <a:rPr lang="ko-KR" altLang="en-US" dirty="0" smtClean="0"/>
              <a:t>무선 제어 예제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컴퓨터에 무선으로 데이터를 전송할 </a:t>
            </a:r>
            <a:r>
              <a:rPr lang="ko-KR" altLang="en-US" dirty="0" err="1" smtClean="0"/>
              <a:t>아두이노에</a:t>
            </a:r>
            <a:r>
              <a:rPr lang="ko-KR" altLang="en-US" dirty="0" smtClean="0"/>
              <a:t> 다음의 </a:t>
            </a:r>
            <a:r>
              <a:rPr lang="ko-KR" altLang="en-US" dirty="0" err="1" smtClean="0"/>
              <a:t>아두이노</a:t>
            </a:r>
            <a:r>
              <a:rPr lang="ko-KR" altLang="en-US" dirty="0" smtClean="0"/>
              <a:t> 프로그램을 </a:t>
            </a:r>
            <a:r>
              <a:rPr lang="ko-KR" altLang="en-US" dirty="0" err="1" smtClean="0"/>
              <a:t>업로드한다</a:t>
            </a:r>
            <a:r>
              <a:rPr lang="en-US" altLang="ko-KR" dirty="0" smtClean="0"/>
              <a:t>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2823" y="2261977"/>
            <a:ext cx="7921625" cy="419135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  <a:prstDash val="sysDash"/>
          </a:ln>
        </p:spPr>
        <p:txBody>
          <a:bodyPr anchor="ctr"/>
          <a:lstStyle/>
          <a:p>
            <a:pPr>
              <a:defRPr/>
            </a:pP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//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컴퓨터로 데이터 </a:t>
            </a:r>
            <a:r>
              <a:rPr lang="ko-KR" altLang="en-US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전송하기</a:t>
            </a:r>
            <a:endParaRPr lang="en-US" altLang="ko-KR" sz="1400" dirty="0" smtClean="0">
              <a:solidFill>
                <a:prstClr val="black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endParaRPr lang="ko-KR" altLang="en-US" sz="1400" dirty="0">
              <a:solidFill>
                <a:prstClr val="black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r>
              <a:rPr lang="en-US" altLang="ko-KR" sz="14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const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int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POT= 0; //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아날로그 입력 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0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번 핀을 사용하는 가변저항 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POT 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상수 정의</a:t>
            </a:r>
          </a:p>
          <a:p>
            <a:pPr>
              <a:defRPr/>
            </a:pPr>
            <a:endParaRPr lang="en-US" altLang="ko-KR" sz="1400" dirty="0" smtClean="0">
              <a:solidFill>
                <a:prstClr val="black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r>
              <a:rPr lang="en-US" altLang="ko-KR" sz="1400" dirty="0" err="1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int</a:t>
            </a: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val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; //</a:t>
            </a:r>
            <a:r>
              <a:rPr lang="ko-KR" altLang="en-US" sz="14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가변저항값을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저장하는 </a:t>
            </a:r>
            <a:r>
              <a:rPr lang="en-US" altLang="ko-KR" sz="14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val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변수 선언</a:t>
            </a:r>
          </a:p>
          <a:p>
            <a:pPr>
              <a:defRPr/>
            </a:pPr>
            <a:endParaRPr lang="en-US" altLang="ko-KR" sz="1400" dirty="0" smtClean="0">
              <a:solidFill>
                <a:prstClr val="black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void 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setup()</a:t>
            </a:r>
          </a:p>
          <a:p>
            <a:pPr>
              <a:defRPr/>
            </a:pP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{</a:t>
            </a:r>
          </a:p>
          <a:p>
            <a:pPr>
              <a:defRPr/>
            </a:pP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</a:t>
            </a:r>
            <a:r>
              <a:rPr lang="en-US" altLang="ko-KR" sz="1400" dirty="0" err="1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Serial.begin</a:t>
            </a: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(9600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); //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시리얼 통신 시작</a:t>
            </a:r>
          </a:p>
          <a:p>
            <a:pPr>
              <a:defRPr/>
            </a:pP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}</a:t>
            </a:r>
          </a:p>
          <a:p>
            <a:pPr>
              <a:defRPr/>
            </a:pPr>
            <a:endParaRPr lang="en-US" altLang="ko-KR" sz="1400" dirty="0" smtClean="0">
              <a:solidFill>
                <a:prstClr val="black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void 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loop()</a:t>
            </a:r>
          </a:p>
          <a:p>
            <a:pPr>
              <a:defRPr/>
            </a:pP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{</a:t>
            </a:r>
          </a:p>
          <a:p>
            <a:pPr>
              <a:defRPr/>
            </a:pP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</a:t>
            </a:r>
            <a:r>
              <a:rPr lang="en-US" altLang="ko-KR" sz="1400" dirty="0" err="1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val</a:t>
            </a: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=map(</a:t>
            </a:r>
            <a:r>
              <a:rPr lang="en-US" altLang="ko-KR" sz="1400" dirty="0" err="1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analogRead</a:t>
            </a: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(POT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), 0, 1023, 0, 255); //</a:t>
            </a:r>
            <a:r>
              <a:rPr lang="ko-KR" altLang="en-US" sz="14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가변저항값을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읽어 </a:t>
            </a:r>
            <a:r>
              <a:rPr lang="ko-KR" altLang="en-US" sz="14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매핑</a:t>
            </a:r>
            <a:endParaRPr lang="ko-KR" altLang="en-US" sz="1400" dirty="0">
              <a:solidFill>
                <a:prstClr val="black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</a:t>
            </a:r>
            <a:r>
              <a:rPr lang="en-US" altLang="ko-KR" sz="1400" dirty="0" err="1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Serial.println</a:t>
            </a: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</a:t>
            </a:r>
            <a:r>
              <a:rPr lang="en-US" altLang="ko-KR" sz="1400" dirty="0" err="1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val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); //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컴퓨터로 값 전송</a:t>
            </a:r>
          </a:p>
          <a:p>
            <a:pPr>
              <a:defRPr/>
            </a:pP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delay(50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); //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시리얼 </a:t>
            </a:r>
            <a:r>
              <a:rPr lang="ko-KR" altLang="en-US" sz="14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오버플로를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방지하려고 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50ms 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대기</a:t>
            </a:r>
          </a:p>
          <a:p>
            <a:pPr>
              <a:defRPr/>
            </a:pP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}</a:t>
            </a:r>
            <a:endParaRPr lang="ko-KR" altLang="en-US" sz="14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82450" y="2047666"/>
            <a:ext cx="7921625" cy="322583"/>
          </a:xfrm>
          <a:prstGeom prst="rect">
            <a:avLst/>
          </a:prstGeom>
          <a:solidFill>
            <a:schemeClr val="accent1"/>
          </a:solidFill>
        </p:spPr>
        <p:txBody>
          <a:bodyPr anchor="ctr"/>
          <a:lstStyle/>
          <a:p>
            <a:pPr>
              <a:defRPr/>
            </a:pPr>
            <a:r>
              <a:rPr lang="ko-KR" altLang="en-US" b="1" dirty="0">
                <a:solidFill>
                  <a:srgbClr val="FFFFCC"/>
                </a:solidFill>
                <a:latin typeface="+mj-ea"/>
                <a:ea typeface="+mj-ea"/>
              </a:rPr>
              <a:t>실습 </a:t>
            </a:r>
            <a:r>
              <a:rPr lang="en-US" altLang="ko-KR" b="1" dirty="0" smtClean="0">
                <a:solidFill>
                  <a:srgbClr val="FFFFCC"/>
                </a:solidFill>
                <a:latin typeface="+mj-ea"/>
                <a:ea typeface="+mj-ea"/>
              </a:rPr>
              <a:t>11-1 </a:t>
            </a:r>
            <a:r>
              <a:rPr lang="ko-KR" altLang="en-US" b="1" dirty="0" smtClean="0">
                <a:solidFill>
                  <a:schemeClr val="bg1"/>
                </a:solidFill>
                <a:latin typeface="+mj-ea"/>
                <a:ea typeface="+mj-ea"/>
              </a:rPr>
              <a:t>컴퓨터로 </a:t>
            </a:r>
            <a:r>
              <a:rPr lang="ko-KR" altLang="en-US" b="1" dirty="0">
                <a:solidFill>
                  <a:schemeClr val="bg1"/>
                </a:solidFill>
                <a:latin typeface="+mj-ea"/>
                <a:ea typeface="+mj-ea"/>
              </a:rPr>
              <a:t>데이터를 보내는 </a:t>
            </a:r>
            <a:r>
              <a:rPr lang="ko-KR" altLang="en-US" b="1" dirty="0" err="1">
                <a:solidFill>
                  <a:schemeClr val="bg1"/>
                </a:solidFill>
                <a:latin typeface="+mj-ea"/>
                <a:ea typeface="+mj-ea"/>
              </a:rPr>
              <a:t>아두이노</a:t>
            </a:r>
            <a:r>
              <a:rPr lang="ko-KR" altLang="en-US" b="1" dirty="0">
                <a:solidFill>
                  <a:schemeClr val="bg1"/>
                </a:solidFill>
                <a:latin typeface="+mj-ea"/>
                <a:ea typeface="+mj-ea"/>
              </a:rPr>
              <a:t> 프로그램 </a:t>
            </a:r>
            <a:r>
              <a:rPr lang="ko-KR" altLang="en-US" b="1" dirty="0" smtClean="0">
                <a:solidFill>
                  <a:schemeClr val="bg1"/>
                </a:solidFill>
                <a:latin typeface="+mj-ea"/>
                <a:ea typeface="+mj-ea"/>
              </a:rPr>
              <a:t>작성하기</a:t>
            </a:r>
            <a:endParaRPr lang="ko-KR" altLang="en-US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171102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03. </a:t>
            </a:r>
            <a:r>
              <a:rPr lang="ko-KR" altLang="en-US" dirty="0" smtClean="0"/>
              <a:t>컴퓨터와 </a:t>
            </a:r>
            <a:r>
              <a:rPr lang="en-US" altLang="ko-KR" dirty="0" err="1" smtClean="0"/>
              <a:t>XBee</a:t>
            </a:r>
            <a:r>
              <a:rPr lang="en-US" altLang="ko-KR" dirty="0" smtClean="0"/>
              <a:t> </a:t>
            </a:r>
            <a:r>
              <a:rPr lang="ko-KR" altLang="en-US" dirty="0" smtClean="0"/>
              <a:t>무선통신하기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err="1" smtClean="0"/>
              <a:t>XBee</a:t>
            </a:r>
            <a:r>
              <a:rPr lang="ko-KR" altLang="en-US" dirty="0" smtClean="0"/>
              <a:t>가 장착된 </a:t>
            </a:r>
            <a:r>
              <a:rPr lang="ko-KR" altLang="en-US" dirty="0" err="1" smtClean="0"/>
              <a:t>아두이노에</a:t>
            </a:r>
            <a:r>
              <a:rPr lang="ko-KR" altLang="en-US" dirty="0" smtClean="0"/>
              <a:t> 가변저항을 연결한 회로도</a:t>
            </a:r>
            <a:endParaRPr lang="en-US" altLang="ko-KR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330897" y="981471"/>
            <a:ext cx="3755883" cy="5050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702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03. </a:t>
            </a:r>
            <a:r>
              <a:rPr lang="ko-KR" altLang="en-US" dirty="0" smtClean="0"/>
              <a:t>컴퓨터와 </a:t>
            </a:r>
            <a:r>
              <a:rPr lang="en-US" altLang="ko-KR" dirty="0" err="1" smtClean="0"/>
              <a:t>XBee</a:t>
            </a:r>
            <a:r>
              <a:rPr lang="en-US" altLang="ko-KR" dirty="0" smtClean="0"/>
              <a:t> </a:t>
            </a:r>
            <a:r>
              <a:rPr lang="ko-KR" altLang="en-US" dirty="0" smtClean="0"/>
              <a:t>무선통신하기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무선 통신으로 입력되는 시리얼 데이터 확인하기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아두이노</a:t>
            </a:r>
            <a:r>
              <a:rPr lang="ko-KR" altLang="en-US" dirty="0" smtClean="0"/>
              <a:t> </a:t>
            </a:r>
            <a:r>
              <a:rPr lang="en-US" altLang="ko-KR" dirty="0" smtClean="0"/>
              <a:t>IDE</a:t>
            </a:r>
            <a:r>
              <a:rPr lang="ko-KR" altLang="en-US" dirty="0" smtClean="0"/>
              <a:t>의 시리얼 모니터를 사용하여 </a:t>
            </a:r>
            <a:r>
              <a:rPr lang="en-US" altLang="ko-KR" dirty="0" err="1" smtClean="0"/>
              <a:t>XBee</a:t>
            </a:r>
            <a:r>
              <a:rPr lang="en-US" altLang="ko-KR" dirty="0" smtClean="0"/>
              <a:t> </a:t>
            </a:r>
            <a:r>
              <a:rPr lang="ko-KR" altLang="en-US" dirty="0" smtClean="0"/>
              <a:t>무선 모듈로 데이터가 입력되고 있는지 확인할 수 있다</a:t>
            </a:r>
            <a:r>
              <a:rPr lang="en-US" altLang="ko-KR" dirty="0" smtClean="0"/>
              <a:t>. </a:t>
            </a:r>
          </a:p>
          <a:p>
            <a:pPr lvl="1"/>
            <a:r>
              <a:rPr lang="ko-KR" altLang="en-US" dirty="0" err="1" smtClean="0"/>
              <a:t>아두이노</a:t>
            </a:r>
            <a:r>
              <a:rPr lang="en-US" altLang="ko-KR" dirty="0" smtClean="0"/>
              <a:t> IDE</a:t>
            </a:r>
            <a:r>
              <a:rPr lang="ko-KR" altLang="en-US" dirty="0" smtClean="0"/>
              <a:t>에서 </a:t>
            </a:r>
            <a:r>
              <a:rPr lang="en-US" altLang="ko-KR" dirty="0" err="1" smtClean="0"/>
              <a:t>XBee</a:t>
            </a:r>
            <a:r>
              <a:rPr lang="en-US" altLang="ko-KR" dirty="0" smtClean="0"/>
              <a:t>-USB </a:t>
            </a:r>
            <a:r>
              <a:rPr lang="ko-KR" altLang="en-US" dirty="0" smtClean="0"/>
              <a:t>어댑터가 연결된 시리얼 포트를 선택하면 다음과 같이 </a:t>
            </a:r>
            <a:r>
              <a:rPr lang="ko-KR" altLang="en-US" dirty="0" err="1" smtClean="0"/>
              <a:t>수신값을</a:t>
            </a:r>
            <a:r>
              <a:rPr lang="ko-KR" altLang="en-US" dirty="0" smtClean="0"/>
              <a:t> 확인할 수 있다</a:t>
            </a:r>
            <a:r>
              <a:rPr lang="en-US" altLang="ko-KR" dirty="0" smtClean="0"/>
              <a:t>. 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5" y="2852936"/>
            <a:ext cx="3744416" cy="3317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39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03. </a:t>
            </a:r>
            <a:r>
              <a:rPr lang="ko-KR" altLang="en-US" dirty="0" smtClean="0"/>
              <a:t>컴퓨터와 </a:t>
            </a:r>
            <a:r>
              <a:rPr lang="en-US" altLang="ko-KR" dirty="0" err="1" smtClean="0"/>
              <a:t>XBee</a:t>
            </a:r>
            <a:r>
              <a:rPr lang="en-US" altLang="ko-KR" dirty="0" smtClean="0"/>
              <a:t> </a:t>
            </a:r>
            <a:r>
              <a:rPr lang="ko-KR" altLang="en-US" dirty="0" smtClean="0"/>
              <a:t>무선통신하기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/>
              <a:t>Processing </a:t>
            </a:r>
            <a:r>
              <a:rPr lang="ko-KR" altLang="en-US" dirty="0" smtClean="0"/>
              <a:t>프로그램 작성하기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데이터가 수신되는 것을 확인했다면 시리얼 모니터를 닫고 수신 데이터에 따라 프로그램 창의 색상을 변경하는 </a:t>
            </a:r>
            <a:r>
              <a:rPr lang="en-US" altLang="ko-KR" dirty="0" smtClean="0"/>
              <a:t>Processing </a:t>
            </a:r>
            <a:r>
              <a:rPr lang="ko-KR" altLang="en-US" dirty="0" smtClean="0"/>
              <a:t>프로그램 코드를 작성한다</a:t>
            </a:r>
            <a:r>
              <a:rPr lang="en-US" altLang="ko-KR" dirty="0" smtClean="0"/>
              <a:t>.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83941" y="2491183"/>
            <a:ext cx="7921625" cy="361529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  <a:prstDash val="sysDash"/>
          </a:ln>
        </p:spPr>
        <p:txBody>
          <a:bodyPr anchor="ctr"/>
          <a:lstStyle/>
          <a:p>
            <a:pPr>
              <a:defRPr/>
            </a:pP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//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데이터를 읽어 창의 색상을 바꾸는 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Processing 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프로그램</a:t>
            </a:r>
          </a:p>
          <a:p>
            <a:pPr>
              <a:defRPr/>
            </a:pPr>
            <a:endParaRPr lang="en-US" altLang="ko-KR" sz="1400" dirty="0" smtClean="0">
              <a:solidFill>
                <a:prstClr val="black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//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시리얼 라이브러리 및 객체 </a:t>
            </a:r>
            <a:r>
              <a:rPr lang="ko-KR" altLang="en-US" sz="14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인스턴스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생성</a:t>
            </a:r>
          </a:p>
          <a:p>
            <a:pPr>
              <a:defRPr/>
            </a:pP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import </a:t>
            </a:r>
            <a:r>
              <a:rPr lang="en-US" altLang="ko-KR" sz="14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processing.serial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.*;</a:t>
            </a:r>
          </a:p>
          <a:p>
            <a:pPr>
              <a:defRPr/>
            </a:pP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Serial port;</a:t>
            </a:r>
          </a:p>
          <a:p>
            <a:pPr>
              <a:defRPr/>
            </a:pPr>
            <a:endParaRPr lang="en-US" altLang="ko-KR" sz="1400" dirty="0" smtClean="0">
              <a:solidFill>
                <a:prstClr val="black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float 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brightness=0; //</a:t>
            </a:r>
            <a:r>
              <a:rPr lang="ko-KR" altLang="en-US" sz="14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가변저항값을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저장하는 부동 소수점 변수 선언</a:t>
            </a:r>
          </a:p>
          <a:p>
            <a:pPr>
              <a:defRPr/>
            </a:pPr>
            <a:endParaRPr lang="en-US" altLang="ko-KR" sz="1400" dirty="0" smtClean="0">
              <a:solidFill>
                <a:prstClr val="black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void 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setup()</a:t>
            </a:r>
          </a:p>
          <a:p>
            <a:pPr>
              <a:defRPr/>
            </a:pP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{</a:t>
            </a:r>
          </a:p>
          <a:p>
            <a:pPr>
              <a:defRPr/>
            </a:pP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size(500,500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); //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창 크기 설정</a:t>
            </a:r>
          </a:p>
          <a:p>
            <a:pPr>
              <a:defRPr/>
            </a:pP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port=new 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Serial(this, "COM3", 9600); //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시리얼 통신 객체 </a:t>
            </a:r>
            <a:r>
              <a:rPr lang="ko-KR" altLang="en-US" sz="14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인스턴스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생성</a:t>
            </a:r>
          </a:p>
          <a:p>
            <a:pPr>
              <a:defRPr/>
            </a:pP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</a:t>
            </a:r>
            <a:r>
              <a:rPr lang="en-US" altLang="ko-KR" sz="1400" dirty="0" err="1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port.bufferUntil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('\n'); //</a:t>
            </a:r>
            <a:r>
              <a:rPr lang="ko-KR" altLang="en-US" sz="14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줄바꿈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(\n)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이 나오기 전까지 시리얼 통신 유지</a:t>
            </a:r>
          </a:p>
          <a:p>
            <a:pPr>
              <a:defRPr/>
            </a:pP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}</a:t>
            </a:r>
            <a:endParaRPr lang="ko-KR" altLang="en-US" sz="14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83568" y="2276872"/>
            <a:ext cx="7921625" cy="322583"/>
          </a:xfrm>
          <a:prstGeom prst="rect">
            <a:avLst/>
          </a:prstGeom>
          <a:solidFill>
            <a:schemeClr val="accent1"/>
          </a:solidFill>
        </p:spPr>
        <p:txBody>
          <a:bodyPr anchor="ctr"/>
          <a:lstStyle/>
          <a:p>
            <a:pPr>
              <a:defRPr/>
            </a:pPr>
            <a:r>
              <a:rPr lang="ko-KR" altLang="en-US" b="1" dirty="0">
                <a:solidFill>
                  <a:srgbClr val="FFFFCC"/>
                </a:solidFill>
                <a:latin typeface="+mj-ea"/>
                <a:ea typeface="+mj-ea"/>
              </a:rPr>
              <a:t>실습 </a:t>
            </a:r>
            <a:r>
              <a:rPr lang="en-US" altLang="ko-KR" b="1" dirty="0" smtClean="0">
                <a:solidFill>
                  <a:srgbClr val="FFFFCC"/>
                </a:solidFill>
                <a:latin typeface="+mj-ea"/>
                <a:ea typeface="+mj-ea"/>
              </a:rPr>
              <a:t>11-2 </a:t>
            </a:r>
            <a:r>
              <a:rPr lang="ko-KR" altLang="en-US" sz="1600" b="1" dirty="0">
                <a:solidFill>
                  <a:schemeClr val="bg1"/>
                </a:solidFill>
                <a:latin typeface="+mj-ea"/>
                <a:ea typeface="+mj-ea"/>
              </a:rPr>
              <a:t>데이터를 읽어 창의 색상을 바꾸는 </a:t>
            </a:r>
            <a:r>
              <a:rPr lang="en-US" altLang="ko-KR" sz="1600" b="1" dirty="0">
                <a:solidFill>
                  <a:schemeClr val="bg1"/>
                </a:solidFill>
                <a:latin typeface="+mj-ea"/>
                <a:ea typeface="+mj-ea"/>
              </a:rPr>
              <a:t>Processing </a:t>
            </a:r>
            <a:r>
              <a:rPr lang="ko-KR" altLang="en-US" sz="1600" b="1" dirty="0">
                <a:solidFill>
                  <a:schemeClr val="bg1"/>
                </a:solidFill>
                <a:latin typeface="+mj-ea"/>
                <a:ea typeface="+mj-ea"/>
              </a:rPr>
              <a:t>프로그램 </a:t>
            </a:r>
            <a:r>
              <a:rPr lang="ko-KR" altLang="en-US" sz="1600" b="1" dirty="0" smtClean="0">
                <a:solidFill>
                  <a:schemeClr val="bg1"/>
                </a:solidFill>
                <a:latin typeface="+mj-ea"/>
                <a:ea typeface="+mj-ea"/>
              </a:rPr>
              <a:t>작성하기</a:t>
            </a:r>
            <a:endParaRPr lang="ko-KR" altLang="en-US" sz="16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122596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03. </a:t>
            </a:r>
            <a:r>
              <a:rPr lang="ko-KR" altLang="en-US" dirty="0" smtClean="0"/>
              <a:t>컴퓨터와 </a:t>
            </a:r>
            <a:r>
              <a:rPr lang="en-US" altLang="ko-KR" dirty="0" err="1" smtClean="0"/>
              <a:t>XBee</a:t>
            </a:r>
            <a:r>
              <a:rPr lang="en-US" altLang="ko-KR" dirty="0" smtClean="0"/>
              <a:t> </a:t>
            </a:r>
            <a:r>
              <a:rPr lang="ko-KR" altLang="en-US" dirty="0" smtClean="0"/>
              <a:t>무선통신하기 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49271" y="1325873"/>
            <a:ext cx="7921625" cy="318324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  <a:prstDash val="sysDash"/>
          </a:ln>
        </p:spPr>
        <p:txBody>
          <a:bodyPr anchor="ctr"/>
          <a:lstStyle/>
          <a:p>
            <a:pPr>
              <a:defRPr/>
            </a:pP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void draw()</a:t>
            </a:r>
          </a:p>
          <a:p>
            <a:pPr>
              <a:defRPr/>
            </a:pP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{</a:t>
            </a:r>
          </a:p>
          <a:p>
            <a:pPr>
              <a:defRPr/>
            </a:pP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background(0,0,brightness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);	//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창 색상 업데이트</a:t>
            </a:r>
          </a:p>
          <a:p>
            <a:pPr>
              <a:defRPr/>
            </a:pP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}</a:t>
            </a:r>
          </a:p>
          <a:p>
            <a:pPr>
              <a:defRPr/>
            </a:pPr>
            <a:endParaRPr lang="en-US" altLang="ko-KR" sz="1400" dirty="0">
              <a:solidFill>
                <a:prstClr val="black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void </a:t>
            </a:r>
            <a:r>
              <a:rPr lang="en-US" altLang="ko-KR" sz="14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serialEvent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(Serial port) //</a:t>
            </a:r>
            <a:r>
              <a:rPr lang="en-US" altLang="ko-KR" sz="14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serialEvent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() 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함수는 시리얼 통신으로 </a:t>
            </a:r>
          </a:p>
          <a:p>
            <a:pPr>
              <a:defRPr/>
            </a:pP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		         //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데이터가 들어올 때마다 호출</a:t>
            </a:r>
          </a:p>
          <a:p>
            <a:pPr>
              <a:defRPr/>
            </a:pP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{</a:t>
            </a:r>
          </a:p>
          <a:p>
            <a:pPr>
              <a:defRPr/>
            </a:pP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brightness=float(</a:t>
            </a:r>
            <a:r>
              <a:rPr lang="en-US" altLang="ko-KR" sz="1400" dirty="0" err="1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port.readStringUntil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('\n')); //</a:t>
            </a:r>
            <a:r>
              <a:rPr lang="ko-KR" altLang="en-US" sz="14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줄바꿈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전까지 데이터 읽음</a:t>
            </a:r>
          </a:p>
          <a:p>
            <a:pPr>
              <a:defRPr/>
            </a:pP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}</a:t>
            </a:r>
            <a:endParaRPr lang="ko-KR" altLang="en-US" sz="14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48898" y="1111562"/>
            <a:ext cx="7921625" cy="322583"/>
          </a:xfrm>
          <a:prstGeom prst="rect">
            <a:avLst/>
          </a:prstGeom>
          <a:solidFill>
            <a:schemeClr val="accent1"/>
          </a:solidFill>
        </p:spPr>
        <p:txBody>
          <a:bodyPr anchor="ctr"/>
          <a:lstStyle/>
          <a:p>
            <a:pPr>
              <a:defRPr/>
            </a:pPr>
            <a:r>
              <a:rPr lang="ko-KR" altLang="en-US" b="1" dirty="0">
                <a:solidFill>
                  <a:srgbClr val="FFFFCC"/>
                </a:solidFill>
                <a:latin typeface="+mj-ea"/>
                <a:ea typeface="+mj-ea"/>
              </a:rPr>
              <a:t>실습 </a:t>
            </a:r>
            <a:r>
              <a:rPr lang="en-US" altLang="ko-KR" b="1" dirty="0" smtClean="0">
                <a:solidFill>
                  <a:srgbClr val="FFFFCC"/>
                </a:solidFill>
                <a:latin typeface="+mj-ea"/>
                <a:ea typeface="+mj-ea"/>
              </a:rPr>
              <a:t>11-2 </a:t>
            </a:r>
            <a:r>
              <a:rPr lang="ko-KR" altLang="en-US" sz="1600" b="1" dirty="0">
                <a:solidFill>
                  <a:schemeClr val="bg1"/>
                </a:solidFill>
                <a:latin typeface="+mj-ea"/>
                <a:ea typeface="+mj-ea"/>
              </a:rPr>
              <a:t>데이터를 읽어 창의 색상을 바꾸는 </a:t>
            </a:r>
            <a:r>
              <a:rPr lang="en-US" altLang="ko-KR" sz="1600" b="1" dirty="0">
                <a:solidFill>
                  <a:schemeClr val="bg1"/>
                </a:solidFill>
                <a:latin typeface="+mj-ea"/>
                <a:ea typeface="+mj-ea"/>
              </a:rPr>
              <a:t>Processing </a:t>
            </a:r>
            <a:r>
              <a:rPr lang="ko-KR" altLang="en-US" sz="1600" b="1" dirty="0">
                <a:solidFill>
                  <a:schemeClr val="bg1"/>
                </a:solidFill>
                <a:latin typeface="+mj-ea"/>
                <a:ea typeface="+mj-ea"/>
              </a:rPr>
              <a:t>프로그램 </a:t>
            </a:r>
            <a:r>
              <a:rPr lang="ko-KR" altLang="en-US" sz="1600" b="1" dirty="0" smtClean="0">
                <a:solidFill>
                  <a:schemeClr val="bg1"/>
                </a:solidFill>
                <a:latin typeface="+mj-ea"/>
                <a:ea typeface="+mj-ea"/>
              </a:rPr>
              <a:t>작성하기</a:t>
            </a:r>
            <a:endParaRPr lang="ko-KR" altLang="en-US" sz="16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221986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03. </a:t>
            </a:r>
            <a:r>
              <a:rPr lang="ko-KR" altLang="en-US" dirty="0" smtClean="0"/>
              <a:t>컴퓨터와 </a:t>
            </a:r>
            <a:r>
              <a:rPr lang="en-US" altLang="ko-KR" dirty="0" err="1" smtClean="0"/>
              <a:t>XBee</a:t>
            </a:r>
            <a:r>
              <a:rPr lang="en-US" altLang="ko-KR" dirty="0" smtClean="0"/>
              <a:t> </a:t>
            </a:r>
            <a:r>
              <a:rPr lang="ko-KR" altLang="en-US" dirty="0" smtClean="0"/>
              <a:t>무선통신하기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err="1" smtClean="0"/>
              <a:t>XBee</a:t>
            </a:r>
            <a:r>
              <a:rPr lang="en-US" altLang="ko-KR" dirty="0" smtClean="0"/>
              <a:t> </a:t>
            </a:r>
            <a:r>
              <a:rPr lang="ko-KR" altLang="en-US" dirty="0" smtClean="0"/>
              <a:t>무선통신으로 </a:t>
            </a:r>
            <a:r>
              <a:rPr lang="en-US" altLang="ko-KR" dirty="0" smtClean="0"/>
              <a:t>RGB LED </a:t>
            </a:r>
            <a:r>
              <a:rPr lang="ko-KR" altLang="en-US" dirty="0" smtClean="0"/>
              <a:t>제어하기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먼저 무선 연결된 </a:t>
            </a:r>
            <a:r>
              <a:rPr lang="ko-KR" altLang="en-US" dirty="0" err="1" smtClean="0"/>
              <a:t>아두이노에</a:t>
            </a:r>
            <a:r>
              <a:rPr lang="ko-KR" altLang="en-US" dirty="0" smtClean="0"/>
              <a:t> </a:t>
            </a:r>
            <a:r>
              <a:rPr lang="en-US" altLang="ko-KR" dirty="0" smtClean="0"/>
              <a:t>RGB LED </a:t>
            </a:r>
            <a:r>
              <a:rPr lang="ko-KR" altLang="en-US" dirty="0" smtClean="0"/>
              <a:t>제어프로그램을 </a:t>
            </a:r>
            <a:r>
              <a:rPr lang="ko-KR" altLang="en-US" dirty="0" err="1" smtClean="0"/>
              <a:t>업로드한다</a:t>
            </a:r>
            <a:r>
              <a:rPr lang="en-US" altLang="ko-KR" dirty="0" smtClean="0"/>
              <a:t>. </a:t>
            </a:r>
          </a:p>
          <a:p>
            <a:pPr lvl="1"/>
            <a:endParaRPr lang="en-US" altLang="ko-KR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645770" y="2203151"/>
            <a:ext cx="7921625" cy="45382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  <a:prstDash val="sysDash"/>
          </a:ln>
        </p:spPr>
        <p:txBody>
          <a:bodyPr anchor="ctr"/>
          <a:lstStyle/>
          <a:p>
            <a:pPr>
              <a:defRPr/>
            </a:pP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//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동시에 값 여러 개 </a:t>
            </a:r>
            <a:r>
              <a:rPr lang="ko-KR" altLang="en-US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전송하기</a:t>
            </a:r>
            <a:endParaRPr lang="en-US" altLang="ko-KR" sz="1400" dirty="0" smtClean="0">
              <a:solidFill>
                <a:prstClr val="black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endParaRPr lang="ko-KR" altLang="en-US" sz="1400" dirty="0">
              <a:solidFill>
                <a:prstClr val="black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//RGB LED 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핀의 상수 정의</a:t>
            </a:r>
          </a:p>
          <a:p>
            <a:pPr>
              <a:defRPr/>
            </a:pPr>
            <a:r>
              <a:rPr lang="en-US" altLang="ko-KR" sz="14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const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int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RED=11;</a:t>
            </a:r>
          </a:p>
          <a:p>
            <a:pPr>
              <a:defRPr/>
            </a:pPr>
            <a:r>
              <a:rPr lang="en-US" altLang="ko-KR" sz="14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const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int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GREEN=10;</a:t>
            </a:r>
          </a:p>
          <a:p>
            <a:pPr>
              <a:defRPr/>
            </a:pPr>
            <a:r>
              <a:rPr lang="en-US" altLang="ko-KR" sz="14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const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int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BLUE= 9;</a:t>
            </a:r>
          </a:p>
          <a:p>
            <a:pPr>
              <a:defRPr/>
            </a:pPr>
            <a:endParaRPr lang="en-US" altLang="ko-KR" sz="1400" dirty="0" smtClean="0">
              <a:solidFill>
                <a:prstClr val="black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//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RGB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값을 저장하는 </a:t>
            </a:r>
            <a:r>
              <a:rPr lang="en-US" altLang="ko-KR" sz="14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ral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변수 선언</a:t>
            </a:r>
          </a:p>
          <a:p>
            <a:pPr>
              <a:defRPr/>
            </a:pPr>
            <a:r>
              <a:rPr lang="en-US" altLang="ko-KR" sz="14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int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rval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=0;</a:t>
            </a:r>
          </a:p>
          <a:p>
            <a:pPr>
              <a:defRPr/>
            </a:pPr>
            <a:r>
              <a:rPr lang="en-US" altLang="ko-KR" sz="14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int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gval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=0;</a:t>
            </a:r>
          </a:p>
          <a:p>
            <a:pPr>
              <a:defRPr/>
            </a:pPr>
            <a:r>
              <a:rPr lang="en-US" altLang="ko-KR" sz="14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int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bval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=0;</a:t>
            </a:r>
          </a:p>
          <a:p>
            <a:pPr>
              <a:defRPr/>
            </a:pPr>
            <a:endParaRPr lang="en-US" altLang="ko-KR" sz="1400" dirty="0" smtClean="0">
              <a:solidFill>
                <a:prstClr val="black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void 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setup()</a:t>
            </a:r>
          </a:p>
          <a:p>
            <a:pPr>
              <a:defRPr/>
            </a:pP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{</a:t>
            </a:r>
          </a:p>
          <a:p>
            <a:pPr>
              <a:defRPr/>
            </a:pP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</a:t>
            </a:r>
            <a:r>
              <a:rPr lang="en-US" altLang="ko-KR" sz="1400" dirty="0" err="1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Serial.begin</a:t>
            </a: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(9600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); //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시리얼 통신 시작</a:t>
            </a:r>
          </a:p>
          <a:p>
            <a:pPr>
              <a:defRPr/>
            </a:pPr>
            <a:endParaRPr lang="en-US" altLang="ko-KR" sz="1400" dirty="0" smtClean="0">
              <a:solidFill>
                <a:prstClr val="black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//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RGB LED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에 연결된 범용 입출력 핀을 출력으로 지정</a:t>
            </a:r>
          </a:p>
          <a:p>
            <a:pPr>
              <a:defRPr/>
            </a:pP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</a:t>
            </a:r>
            <a:r>
              <a:rPr lang="en-US" altLang="ko-KR" sz="1400" dirty="0" err="1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pinMode</a:t>
            </a: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(RED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, OUTPUT);</a:t>
            </a:r>
          </a:p>
          <a:p>
            <a:pPr>
              <a:defRPr/>
            </a:pP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</a:t>
            </a:r>
            <a:r>
              <a:rPr lang="en-US" altLang="ko-KR" sz="1400" dirty="0" err="1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pinMode</a:t>
            </a: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(GREEN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, OUTPUT);</a:t>
            </a:r>
          </a:p>
          <a:p>
            <a:pPr>
              <a:defRPr/>
            </a:pP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}</a:t>
            </a:r>
            <a:endParaRPr lang="ko-KR" altLang="en-US" sz="14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45397" y="1988840"/>
            <a:ext cx="7921625" cy="322583"/>
          </a:xfrm>
          <a:prstGeom prst="rect">
            <a:avLst/>
          </a:prstGeom>
          <a:solidFill>
            <a:schemeClr val="accent1"/>
          </a:solidFill>
        </p:spPr>
        <p:txBody>
          <a:bodyPr anchor="ctr"/>
          <a:lstStyle/>
          <a:p>
            <a:pPr>
              <a:defRPr/>
            </a:pPr>
            <a:r>
              <a:rPr lang="ko-KR" altLang="en-US" b="1" dirty="0">
                <a:solidFill>
                  <a:srgbClr val="FFFFCC"/>
                </a:solidFill>
                <a:latin typeface="+mj-ea"/>
                <a:ea typeface="+mj-ea"/>
              </a:rPr>
              <a:t>실습 </a:t>
            </a:r>
            <a:r>
              <a:rPr lang="en-US" altLang="ko-KR" b="1" dirty="0" smtClean="0">
                <a:solidFill>
                  <a:srgbClr val="FFFFCC"/>
                </a:solidFill>
                <a:latin typeface="+mj-ea"/>
                <a:ea typeface="+mj-ea"/>
              </a:rPr>
              <a:t>11-3 </a:t>
            </a:r>
            <a:r>
              <a:rPr lang="ko-KR" altLang="en-US" sz="1600" b="1" dirty="0">
                <a:solidFill>
                  <a:schemeClr val="bg1"/>
                </a:solidFill>
                <a:latin typeface="+mj-ea"/>
                <a:ea typeface="+mj-ea"/>
              </a:rPr>
              <a:t>시리얼 통신으로 </a:t>
            </a:r>
            <a:r>
              <a:rPr lang="en-US" altLang="ko-KR" sz="1600" b="1" dirty="0">
                <a:solidFill>
                  <a:schemeClr val="bg1"/>
                </a:solidFill>
                <a:latin typeface="+mj-ea"/>
                <a:ea typeface="+mj-ea"/>
              </a:rPr>
              <a:t>RGB LED</a:t>
            </a:r>
            <a:r>
              <a:rPr lang="ko-KR" altLang="en-US" sz="1600" b="1" dirty="0">
                <a:solidFill>
                  <a:schemeClr val="bg1"/>
                </a:solidFill>
                <a:latin typeface="+mj-ea"/>
                <a:ea typeface="+mj-ea"/>
              </a:rPr>
              <a:t>를 제어하는 </a:t>
            </a:r>
            <a:r>
              <a:rPr lang="ko-KR" altLang="en-US" sz="1600" b="1" dirty="0" err="1">
                <a:solidFill>
                  <a:schemeClr val="bg1"/>
                </a:solidFill>
                <a:latin typeface="+mj-ea"/>
                <a:ea typeface="+mj-ea"/>
              </a:rPr>
              <a:t>아두이노</a:t>
            </a:r>
            <a:r>
              <a:rPr lang="ko-KR" altLang="en-US" sz="1600" b="1" dirty="0">
                <a:solidFill>
                  <a:schemeClr val="bg1"/>
                </a:solidFill>
                <a:latin typeface="+mj-ea"/>
                <a:ea typeface="+mj-ea"/>
              </a:rPr>
              <a:t> 프로그램 </a:t>
            </a:r>
            <a:r>
              <a:rPr lang="ko-KR" altLang="en-US" sz="1600" b="1" dirty="0" smtClean="0">
                <a:solidFill>
                  <a:schemeClr val="bg1"/>
                </a:solidFill>
                <a:latin typeface="+mj-ea"/>
                <a:ea typeface="+mj-ea"/>
              </a:rPr>
              <a:t>작성하기</a:t>
            </a:r>
            <a:endParaRPr lang="ko-KR" altLang="en-US" sz="16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981381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03. </a:t>
            </a:r>
            <a:r>
              <a:rPr lang="ko-KR" altLang="en-US" dirty="0" smtClean="0"/>
              <a:t>컴퓨터와 </a:t>
            </a:r>
            <a:r>
              <a:rPr lang="en-US" altLang="ko-KR" dirty="0" err="1" smtClean="0"/>
              <a:t>XBee</a:t>
            </a:r>
            <a:r>
              <a:rPr lang="en-US" altLang="ko-KR" dirty="0" smtClean="0"/>
              <a:t> </a:t>
            </a:r>
            <a:r>
              <a:rPr lang="ko-KR" altLang="en-US" dirty="0" smtClean="0"/>
              <a:t>무선통신하기 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45770" y="1339055"/>
            <a:ext cx="7921625" cy="45382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  <a:prstDash val="sysDash"/>
          </a:ln>
        </p:spPr>
        <p:txBody>
          <a:bodyPr anchor="ctr"/>
          <a:lstStyle/>
          <a:p>
            <a:pPr>
              <a:defRPr/>
            </a:pP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void loop()</a:t>
            </a:r>
          </a:p>
          <a:p>
            <a:pPr>
              <a:defRPr/>
            </a:pP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{</a:t>
            </a:r>
          </a:p>
          <a:p>
            <a:pPr>
              <a:defRPr/>
            </a:pP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//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버퍼에 데이터가 있으면 계속 실행</a:t>
            </a:r>
          </a:p>
          <a:p>
            <a:pPr>
              <a:defRPr/>
            </a:pP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while(</a:t>
            </a:r>
            <a:r>
              <a:rPr lang="en-US" altLang="ko-KR" sz="1400" dirty="0" err="1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Serial.available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()&gt;0)</a:t>
            </a:r>
          </a:p>
          <a:p>
            <a:pPr>
              <a:defRPr/>
            </a:pP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{</a:t>
            </a:r>
          </a:p>
          <a:p>
            <a:pPr>
              <a:defRPr/>
            </a:pPr>
            <a:endParaRPr lang="en-US" altLang="ko-KR" sz="1400" dirty="0" smtClean="0">
              <a:solidFill>
                <a:prstClr val="black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    </a:t>
            </a:r>
            <a:r>
              <a:rPr lang="en-US" altLang="ko-KR" sz="1400" dirty="0" err="1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rval</a:t>
            </a: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=</a:t>
            </a:r>
            <a:r>
              <a:rPr lang="en-US" altLang="ko-KR" sz="1400" dirty="0" err="1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Serial.parseInt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(); //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첫 번째 </a:t>
            </a:r>
            <a:r>
              <a:rPr lang="ko-KR" altLang="en-US" sz="14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숫자값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rval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에 </a:t>
            </a:r>
            <a:r>
              <a:rPr lang="ko-KR" altLang="en-US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저장</a:t>
            </a:r>
            <a:endParaRPr lang="en-US" altLang="ko-KR" sz="1400" dirty="0" smtClean="0">
              <a:solidFill>
                <a:prstClr val="black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   </a:t>
            </a:r>
            <a:r>
              <a:rPr lang="en-US" altLang="ko-KR" sz="1400" dirty="0" err="1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gval</a:t>
            </a: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=</a:t>
            </a:r>
            <a:r>
              <a:rPr lang="en-US" altLang="ko-KR" sz="1400" dirty="0" err="1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Serial.parseInt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(); //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두 번째 </a:t>
            </a:r>
            <a:r>
              <a:rPr lang="ko-KR" altLang="en-US" sz="14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숫자값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gval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에 저장</a:t>
            </a:r>
          </a:p>
          <a:p>
            <a:pPr>
              <a:defRPr/>
            </a:pP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ko-KR" altLang="en-US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   </a:t>
            </a:r>
            <a:r>
              <a:rPr lang="en-US" altLang="ko-KR" sz="1400" dirty="0" err="1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bval</a:t>
            </a: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=</a:t>
            </a:r>
            <a:r>
              <a:rPr lang="en-US" altLang="ko-KR" sz="1400" dirty="0" err="1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Serial.parseInt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(); //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세 번째 </a:t>
            </a:r>
            <a:r>
              <a:rPr lang="ko-KR" altLang="en-US" sz="14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숫자값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bval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에 저장</a:t>
            </a:r>
          </a:p>
          <a:p>
            <a:pPr>
              <a:defRPr/>
            </a:pP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endParaRPr lang="en-US" altLang="ko-KR" sz="1400" dirty="0" smtClean="0">
              <a:solidFill>
                <a:prstClr val="black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   if(</a:t>
            </a:r>
            <a:r>
              <a:rPr lang="en-US" altLang="ko-KR" sz="1400" dirty="0" err="1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Serial.read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()= = '\n') //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전송 종료 확인</a:t>
            </a:r>
          </a:p>
          <a:p>
            <a:pPr>
              <a:defRPr/>
            </a:pPr>
            <a:r>
              <a:rPr lang="ko-KR" altLang="en-US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    </a:t>
            </a: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{</a:t>
            </a:r>
            <a:endParaRPr lang="en-US" altLang="ko-KR" sz="1400" dirty="0">
              <a:solidFill>
                <a:prstClr val="black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       //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LED 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출력</a:t>
            </a:r>
          </a:p>
          <a:p>
            <a:pPr>
              <a:defRPr/>
            </a:pPr>
            <a:r>
              <a:rPr lang="ko-KR" altLang="en-US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        </a:t>
            </a:r>
            <a:r>
              <a:rPr lang="en-US" altLang="ko-KR" sz="1400" dirty="0" err="1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analogWrite</a:t>
            </a: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(RED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, </a:t>
            </a:r>
            <a:r>
              <a:rPr lang="en-US" altLang="ko-KR" sz="14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rval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);</a:t>
            </a:r>
          </a:p>
          <a:p>
            <a:pPr>
              <a:defRPr/>
            </a:pP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       </a:t>
            </a:r>
            <a:r>
              <a:rPr lang="en-US" altLang="ko-KR" sz="1400" dirty="0" err="1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analogWrite</a:t>
            </a: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(GREEN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, </a:t>
            </a:r>
            <a:r>
              <a:rPr lang="en-US" altLang="ko-KR" sz="14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gval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);</a:t>
            </a:r>
          </a:p>
          <a:p>
            <a:pPr>
              <a:defRPr/>
            </a:pP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       </a:t>
            </a:r>
            <a:r>
              <a:rPr lang="en-US" altLang="ko-KR" sz="1400" dirty="0" err="1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analogWrite</a:t>
            </a: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(BLUE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, </a:t>
            </a:r>
            <a:r>
              <a:rPr lang="en-US" altLang="ko-KR" sz="14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bval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);</a:t>
            </a:r>
          </a:p>
          <a:p>
            <a:pPr>
              <a:defRPr/>
            </a:pP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    }</a:t>
            </a:r>
            <a:endParaRPr lang="en-US" altLang="ko-KR" sz="1400" dirty="0">
              <a:solidFill>
                <a:prstClr val="black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}</a:t>
            </a:r>
            <a:endParaRPr lang="en-US" altLang="ko-KR" sz="1400" dirty="0">
              <a:solidFill>
                <a:prstClr val="black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}</a:t>
            </a:r>
            <a:endParaRPr lang="ko-KR" altLang="en-US" sz="14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45397" y="1124744"/>
            <a:ext cx="7921625" cy="322583"/>
          </a:xfrm>
          <a:prstGeom prst="rect">
            <a:avLst/>
          </a:prstGeom>
          <a:solidFill>
            <a:schemeClr val="accent1"/>
          </a:solidFill>
        </p:spPr>
        <p:txBody>
          <a:bodyPr anchor="ctr"/>
          <a:lstStyle/>
          <a:p>
            <a:pPr>
              <a:defRPr/>
            </a:pPr>
            <a:r>
              <a:rPr lang="ko-KR" altLang="en-US" b="1" dirty="0">
                <a:solidFill>
                  <a:srgbClr val="FFFFCC"/>
                </a:solidFill>
                <a:latin typeface="+mj-ea"/>
                <a:ea typeface="+mj-ea"/>
              </a:rPr>
              <a:t>실습 </a:t>
            </a:r>
            <a:r>
              <a:rPr lang="en-US" altLang="ko-KR" b="1" dirty="0" smtClean="0">
                <a:solidFill>
                  <a:srgbClr val="FFFFCC"/>
                </a:solidFill>
                <a:latin typeface="+mj-ea"/>
                <a:ea typeface="+mj-ea"/>
              </a:rPr>
              <a:t>11-3 </a:t>
            </a:r>
            <a:r>
              <a:rPr lang="ko-KR" altLang="en-US" sz="1600" b="1" dirty="0">
                <a:solidFill>
                  <a:schemeClr val="bg1"/>
                </a:solidFill>
                <a:latin typeface="+mj-ea"/>
                <a:ea typeface="+mj-ea"/>
              </a:rPr>
              <a:t>시리얼 통신으로 </a:t>
            </a:r>
            <a:r>
              <a:rPr lang="en-US" altLang="ko-KR" sz="1600" b="1" dirty="0">
                <a:solidFill>
                  <a:schemeClr val="bg1"/>
                </a:solidFill>
                <a:latin typeface="+mj-ea"/>
                <a:ea typeface="+mj-ea"/>
              </a:rPr>
              <a:t>RGB LED</a:t>
            </a:r>
            <a:r>
              <a:rPr lang="ko-KR" altLang="en-US" sz="1600" b="1" dirty="0">
                <a:solidFill>
                  <a:schemeClr val="bg1"/>
                </a:solidFill>
                <a:latin typeface="+mj-ea"/>
                <a:ea typeface="+mj-ea"/>
              </a:rPr>
              <a:t>를 제어하는 </a:t>
            </a:r>
            <a:r>
              <a:rPr lang="ko-KR" altLang="en-US" sz="1600" b="1" dirty="0" err="1">
                <a:solidFill>
                  <a:schemeClr val="bg1"/>
                </a:solidFill>
                <a:latin typeface="+mj-ea"/>
                <a:ea typeface="+mj-ea"/>
              </a:rPr>
              <a:t>아두이노</a:t>
            </a:r>
            <a:r>
              <a:rPr lang="ko-KR" altLang="en-US" sz="1600" b="1" dirty="0">
                <a:solidFill>
                  <a:schemeClr val="bg1"/>
                </a:solidFill>
                <a:latin typeface="+mj-ea"/>
                <a:ea typeface="+mj-ea"/>
              </a:rPr>
              <a:t> 프로그램 </a:t>
            </a:r>
            <a:r>
              <a:rPr lang="ko-KR" altLang="en-US" sz="1600" b="1" dirty="0" smtClean="0">
                <a:solidFill>
                  <a:schemeClr val="bg1"/>
                </a:solidFill>
                <a:latin typeface="+mj-ea"/>
                <a:ea typeface="+mj-ea"/>
              </a:rPr>
              <a:t>작성하기</a:t>
            </a:r>
            <a:endParaRPr lang="ko-KR" altLang="en-US" sz="16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972257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smtClean="0"/>
              <a:t>Xbee </a:t>
            </a:r>
            <a:r>
              <a:rPr lang="ko-KR" altLang="en-US" smtClean="0"/>
              <a:t>무선통신의 이해</a:t>
            </a:r>
            <a:endParaRPr lang="en-US" altLang="ko-KR" smtClean="0"/>
          </a:p>
          <a:p>
            <a:r>
              <a:rPr lang="en-US" altLang="ko-KR" smtClean="0"/>
              <a:t>Xbee </a:t>
            </a:r>
            <a:r>
              <a:rPr lang="ko-KR" altLang="en-US" smtClean="0"/>
              <a:t>무선 모듈 설정</a:t>
            </a:r>
            <a:endParaRPr lang="en-US" altLang="ko-KR" smtClean="0"/>
          </a:p>
          <a:p>
            <a:r>
              <a:rPr lang="ko-KR" altLang="en-US" smtClean="0"/>
              <a:t>컴퓨터와의 무선 통신</a:t>
            </a:r>
            <a:endParaRPr lang="en-US" altLang="ko-KR" smtClean="0"/>
          </a:p>
          <a:p>
            <a:r>
              <a:rPr lang="ko-KR" altLang="en-US" smtClean="0"/>
              <a:t>아두이노 간의 무선통신</a:t>
            </a:r>
            <a:r>
              <a:rPr lang="en-US" altLang="ko-KR" smtClean="0"/>
              <a:t>: </a:t>
            </a:r>
            <a:r>
              <a:rPr lang="ko-KR" altLang="en-US" smtClean="0"/>
              <a:t>무선 초인종 시스템 디자인</a:t>
            </a:r>
            <a:endParaRPr lang="en-US" altLang="ko-KR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03. </a:t>
            </a:r>
            <a:r>
              <a:rPr lang="ko-KR" altLang="en-US" smtClean="0"/>
              <a:t>컴퓨터와 </a:t>
            </a:r>
            <a:r>
              <a:rPr lang="en-US" altLang="ko-KR" smtClean="0"/>
              <a:t>XBee </a:t>
            </a:r>
            <a:r>
              <a:rPr lang="ko-KR" altLang="en-US" smtClean="0"/>
              <a:t>무선통신하기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smtClean="0"/>
              <a:t>XBee </a:t>
            </a:r>
            <a:r>
              <a:rPr lang="ko-KR" altLang="en-US" smtClean="0"/>
              <a:t>실드와 </a:t>
            </a:r>
            <a:r>
              <a:rPr lang="en-US" altLang="ko-KR" smtClean="0"/>
              <a:t>RGB LED</a:t>
            </a:r>
            <a:r>
              <a:rPr lang="ko-KR" altLang="en-US" smtClean="0"/>
              <a:t>가 장착된 아두이노의 연결 회로도</a:t>
            </a:r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51834" y="1330594"/>
            <a:ext cx="3358518" cy="4098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506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03. </a:t>
            </a:r>
            <a:r>
              <a:rPr lang="ko-KR" altLang="en-US" dirty="0" smtClean="0"/>
              <a:t>컴퓨터와 </a:t>
            </a:r>
            <a:r>
              <a:rPr lang="en-US" altLang="ko-KR" dirty="0" err="1" smtClean="0"/>
              <a:t>XBee</a:t>
            </a:r>
            <a:r>
              <a:rPr lang="en-US" altLang="ko-KR" dirty="0" smtClean="0"/>
              <a:t> </a:t>
            </a:r>
            <a:r>
              <a:rPr lang="ko-KR" altLang="en-US" dirty="0" smtClean="0"/>
              <a:t>무선통신하기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무선 연결된 </a:t>
            </a:r>
            <a:r>
              <a:rPr lang="ko-KR" altLang="en-US" dirty="0" err="1" smtClean="0"/>
              <a:t>아두이노의</a:t>
            </a:r>
            <a:r>
              <a:rPr lang="ko-KR" altLang="en-US" dirty="0" smtClean="0"/>
              <a:t> </a:t>
            </a:r>
            <a:r>
              <a:rPr lang="en-US" altLang="ko-KR" dirty="0" smtClean="0"/>
              <a:t>RGB LED</a:t>
            </a:r>
            <a:r>
              <a:rPr lang="ko-KR" altLang="en-US" dirty="0" smtClean="0"/>
              <a:t>를 제어하는 </a:t>
            </a:r>
            <a:r>
              <a:rPr lang="en-US" altLang="ko-KR" dirty="0" smtClean="0"/>
              <a:t>Processing</a:t>
            </a:r>
            <a:r>
              <a:rPr lang="ko-KR" altLang="en-US" dirty="0" smtClean="0"/>
              <a:t>프로그램</a:t>
            </a:r>
            <a:endParaRPr lang="en-US" altLang="ko-KR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645769" y="1843111"/>
            <a:ext cx="7921625" cy="302604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  <a:prstDash val="sysDash"/>
          </a:ln>
        </p:spPr>
        <p:txBody>
          <a:bodyPr anchor="ctr"/>
          <a:lstStyle/>
          <a:p>
            <a:pPr>
              <a:defRPr/>
            </a:pP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import </a:t>
            </a:r>
            <a:r>
              <a:rPr lang="en-US" altLang="ko-KR" sz="14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processing.serial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.*; //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시리얼 라이브러리 삽입</a:t>
            </a:r>
          </a:p>
          <a:p>
            <a:pPr>
              <a:defRPr/>
            </a:pPr>
            <a:r>
              <a:rPr lang="en-US" altLang="ko-KR" sz="14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PImage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img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; //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이미지 객체 </a:t>
            </a:r>
            <a:r>
              <a:rPr lang="ko-KR" altLang="en-US" sz="14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인스턴스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생성</a:t>
            </a:r>
          </a:p>
          <a:p>
            <a:pPr>
              <a:defRPr/>
            </a:pP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Serial port; //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시리얼 통신 객체 </a:t>
            </a:r>
            <a:r>
              <a:rPr lang="ko-KR" altLang="en-US" sz="14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인스턴스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ko-KR" altLang="en-US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생성</a:t>
            </a:r>
            <a:endParaRPr lang="en-US" altLang="ko-KR" sz="1400" dirty="0" smtClean="0">
              <a:solidFill>
                <a:prstClr val="black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endParaRPr lang="ko-KR" altLang="en-US" sz="1400" dirty="0">
              <a:solidFill>
                <a:prstClr val="black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void setup()</a:t>
            </a:r>
          </a:p>
          <a:p>
            <a:pPr>
              <a:defRPr/>
            </a:pP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{</a:t>
            </a:r>
          </a:p>
          <a:p>
            <a:pPr>
              <a:defRPr/>
            </a:pP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size(640,256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); //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색상표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(hsv.jpg) 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이미지 크기 설정</a:t>
            </a:r>
          </a:p>
          <a:p>
            <a:pPr>
              <a:defRPr/>
            </a:pP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</a:t>
            </a:r>
            <a:r>
              <a:rPr lang="en-US" altLang="ko-KR" sz="1400" dirty="0" err="1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img</a:t>
            </a: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=</a:t>
            </a:r>
            <a:r>
              <a:rPr lang="en-US" altLang="ko-KR" sz="1400" dirty="0" err="1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loadImage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("hsv.jpg"); //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색상표 이미지 불러옴</a:t>
            </a:r>
          </a:p>
          <a:p>
            <a:pPr>
              <a:defRPr/>
            </a:pP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port=new 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Serial(this, "COM9", 9600); //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시리얼 통신 시작</a:t>
            </a:r>
          </a:p>
          <a:p>
            <a:pPr>
              <a:defRPr/>
            </a:pP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}</a:t>
            </a:r>
          </a:p>
          <a:p>
            <a:pPr>
              <a:defRPr/>
            </a:pPr>
            <a:endParaRPr lang="ko-KR" altLang="en-US" sz="14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45396" y="1628800"/>
            <a:ext cx="7921625" cy="322583"/>
          </a:xfrm>
          <a:prstGeom prst="rect">
            <a:avLst/>
          </a:prstGeom>
          <a:solidFill>
            <a:schemeClr val="accent1"/>
          </a:solidFill>
        </p:spPr>
        <p:txBody>
          <a:bodyPr anchor="ctr"/>
          <a:lstStyle/>
          <a:p>
            <a:pPr>
              <a:defRPr/>
            </a:pPr>
            <a:r>
              <a:rPr lang="ko-KR" altLang="en-US" b="1" dirty="0">
                <a:solidFill>
                  <a:srgbClr val="FFFFCC"/>
                </a:solidFill>
                <a:latin typeface="+mj-ea"/>
                <a:ea typeface="+mj-ea"/>
              </a:rPr>
              <a:t>실습 </a:t>
            </a:r>
            <a:r>
              <a:rPr lang="en-US" altLang="ko-KR" b="1" dirty="0" smtClean="0">
                <a:solidFill>
                  <a:srgbClr val="FFFFCC"/>
                </a:solidFill>
                <a:latin typeface="+mj-ea"/>
                <a:ea typeface="+mj-ea"/>
              </a:rPr>
              <a:t>11-4 </a:t>
            </a:r>
            <a:r>
              <a:rPr lang="ko-KR" altLang="en-US" sz="1600" b="1" dirty="0" err="1">
                <a:solidFill>
                  <a:schemeClr val="bg1"/>
                </a:solidFill>
                <a:latin typeface="+mj-ea"/>
                <a:ea typeface="+mj-ea"/>
              </a:rPr>
              <a:t>아두이노의</a:t>
            </a:r>
            <a:r>
              <a:rPr lang="ko-KR" altLang="en-US" sz="1600" b="1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en-US" altLang="ko-KR" sz="1600" b="1" dirty="0">
                <a:solidFill>
                  <a:schemeClr val="bg1"/>
                </a:solidFill>
                <a:latin typeface="+mj-ea"/>
                <a:ea typeface="+mj-ea"/>
              </a:rPr>
              <a:t>RGB LED </a:t>
            </a:r>
            <a:r>
              <a:rPr lang="ko-KR" altLang="en-US" sz="1600" b="1" dirty="0">
                <a:solidFill>
                  <a:schemeClr val="bg1"/>
                </a:solidFill>
                <a:latin typeface="+mj-ea"/>
                <a:ea typeface="+mj-ea"/>
              </a:rPr>
              <a:t>색상을 지정하는 </a:t>
            </a:r>
            <a:r>
              <a:rPr lang="en-US" altLang="ko-KR" sz="1600" b="1" dirty="0">
                <a:solidFill>
                  <a:schemeClr val="bg1"/>
                </a:solidFill>
                <a:latin typeface="+mj-ea"/>
                <a:ea typeface="+mj-ea"/>
              </a:rPr>
              <a:t>Processing </a:t>
            </a:r>
            <a:r>
              <a:rPr lang="ko-KR" altLang="en-US" sz="1600" b="1" dirty="0">
                <a:solidFill>
                  <a:schemeClr val="bg1"/>
                </a:solidFill>
                <a:latin typeface="+mj-ea"/>
                <a:ea typeface="+mj-ea"/>
              </a:rPr>
              <a:t>프로그램 작성하기</a:t>
            </a:r>
          </a:p>
        </p:txBody>
      </p:sp>
    </p:spTree>
    <p:extLst>
      <p:ext uri="{BB962C8B-B14F-4D97-AF65-F5344CB8AC3E}">
        <p14:creationId xmlns:p14="http://schemas.microsoft.com/office/powerpoint/2010/main" val="210693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03. </a:t>
            </a:r>
            <a:r>
              <a:rPr lang="ko-KR" altLang="en-US" dirty="0" smtClean="0"/>
              <a:t>컴퓨터와 </a:t>
            </a:r>
            <a:r>
              <a:rPr lang="en-US" altLang="ko-KR" dirty="0" err="1" smtClean="0"/>
              <a:t>XBee</a:t>
            </a:r>
            <a:r>
              <a:rPr lang="en-US" altLang="ko-KR" dirty="0" smtClean="0"/>
              <a:t> </a:t>
            </a:r>
            <a:r>
              <a:rPr lang="ko-KR" altLang="en-US" dirty="0" smtClean="0"/>
              <a:t>무선통신하기 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45395" y="1340768"/>
            <a:ext cx="7921625" cy="36004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  <a:prstDash val="sysDash"/>
          </a:ln>
        </p:spPr>
        <p:txBody>
          <a:bodyPr anchor="ctr"/>
          <a:lstStyle/>
          <a:p>
            <a:pPr>
              <a:defRPr/>
            </a:pP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void draw()</a:t>
            </a:r>
          </a:p>
          <a:p>
            <a:pPr>
              <a:defRPr/>
            </a:pP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{</a:t>
            </a:r>
          </a:p>
          <a:p>
            <a:pPr>
              <a:defRPr/>
            </a:pP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background(0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); //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배경색을 검은색으로 설정</a:t>
            </a:r>
          </a:p>
          <a:p>
            <a:pPr>
              <a:defRPr/>
            </a:pP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image(img,0,0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); //hsv.jpg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를 창에 띄움</a:t>
            </a:r>
          </a:p>
          <a:p>
            <a:pPr>
              <a:defRPr/>
            </a:pP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}</a:t>
            </a:r>
          </a:p>
          <a:p>
            <a:pPr>
              <a:defRPr/>
            </a:pPr>
            <a:endParaRPr lang="en-US" altLang="ko-KR" sz="1400" dirty="0">
              <a:solidFill>
                <a:prstClr val="black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void </a:t>
            </a:r>
            <a:r>
              <a:rPr lang="en-US" altLang="ko-KR" sz="14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mousePressed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()</a:t>
            </a:r>
          </a:p>
          <a:p>
            <a:pPr>
              <a:defRPr/>
            </a:pP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{</a:t>
            </a:r>
          </a:p>
          <a:p>
            <a:pPr>
              <a:defRPr/>
            </a:pP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color 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c= get(</a:t>
            </a:r>
            <a:r>
              <a:rPr lang="en-US" altLang="ko-KR" sz="14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mouseX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, </a:t>
            </a:r>
            <a:r>
              <a:rPr lang="en-US" altLang="ko-KR" sz="14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mouseY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); //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마우스를 클릭한 곳의 색상을 얻음</a:t>
            </a:r>
          </a:p>
          <a:p>
            <a:pPr>
              <a:defRPr/>
            </a:pP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String 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colors=</a:t>
            </a:r>
            <a:r>
              <a:rPr lang="en-US" altLang="ko-KR" sz="14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int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(red(c))+","+</a:t>
            </a:r>
            <a:r>
              <a:rPr lang="en-US" altLang="ko-KR" sz="14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int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(green(c))+","+</a:t>
            </a:r>
            <a:r>
              <a:rPr lang="en-US" altLang="ko-KR" sz="14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int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(blue(c))+"\n";</a:t>
            </a:r>
          </a:p>
          <a:p>
            <a:pPr>
              <a:defRPr/>
            </a:pP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//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색상에서 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RGB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값 추출</a:t>
            </a:r>
          </a:p>
          <a:p>
            <a:pPr>
              <a:defRPr/>
            </a:pP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print(colors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); //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디버깅을 위해 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RGB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값을 시리얼 출력</a:t>
            </a:r>
          </a:p>
          <a:p>
            <a:pPr>
              <a:defRPr/>
            </a:pP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</a:t>
            </a:r>
            <a:r>
              <a:rPr lang="en-US" altLang="ko-KR" sz="1400" dirty="0" err="1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port.write</a:t>
            </a: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(colors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); //</a:t>
            </a:r>
            <a:r>
              <a:rPr lang="ko-KR" altLang="en-US" sz="14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아두이노로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값을 전송</a:t>
            </a:r>
          </a:p>
          <a:p>
            <a:pPr>
              <a:defRPr/>
            </a:pP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}</a:t>
            </a:r>
            <a:endParaRPr lang="ko-KR" altLang="en-US" sz="14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45022" y="1126457"/>
            <a:ext cx="7921625" cy="322583"/>
          </a:xfrm>
          <a:prstGeom prst="rect">
            <a:avLst/>
          </a:prstGeom>
          <a:solidFill>
            <a:schemeClr val="accent1"/>
          </a:solidFill>
        </p:spPr>
        <p:txBody>
          <a:bodyPr anchor="ctr"/>
          <a:lstStyle/>
          <a:p>
            <a:pPr>
              <a:defRPr/>
            </a:pPr>
            <a:r>
              <a:rPr lang="ko-KR" altLang="en-US" b="1" dirty="0">
                <a:solidFill>
                  <a:srgbClr val="FFFFCC"/>
                </a:solidFill>
                <a:latin typeface="+mj-ea"/>
                <a:ea typeface="+mj-ea"/>
              </a:rPr>
              <a:t>실습 </a:t>
            </a:r>
            <a:r>
              <a:rPr lang="en-US" altLang="ko-KR" b="1" dirty="0" smtClean="0">
                <a:solidFill>
                  <a:srgbClr val="FFFFCC"/>
                </a:solidFill>
                <a:latin typeface="+mj-ea"/>
                <a:ea typeface="+mj-ea"/>
              </a:rPr>
              <a:t>11-4 </a:t>
            </a:r>
            <a:r>
              <a:rPr lang="ko-KR" altLang="en-US" sz="1600" b="1" dirty="0" err="1">
                <a:solidFill>
                  <a:schemeClr val="bg1"/>
                </a:solidFill>
                <a:latin typeface="+mj-ea"/>
                <a:ea typeface="+mj-ea"/>
              </a:rPr>
              <a:t>아두이노의</a:t>
            </a:r>
            <a:r>
              <a:rPr lang="ko-KR" altLang="en-US" sz="1600" b="1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en-US" altLang="ko-KR" sz="1600" b="1" dirty="0">
                <a:solidFill>
                  <a:schemeClr val="bg1"/>
                </a:solidFill>
                <a:latin typeface="+mj-ea"/>
                <a:ea typeface="+mj-ea"/>
              </a:rPr>
              <a:t>RGB LED </a:t>
            </a:r>
            <a:r>
              <a:rPr lang="ko-KR" altLang="en-US" sz="1600" b="1" dirty="0">
                <a:solidFill>
                  <a:schemeClr val="bg1"/>
                </a:solidFill>
                <a:latin typeface="+mj-ea"/>
                <a:ea typeface="+mj-ea"/>
              </a:rPr>
              <a:t>색상을 지정하는 </a:t>
            </a:r>
            <a:r>
              <a:rPr lang="en-US" altLang="ko-KR" sz="1600" b="1" dirty="0">
                <a:solidFill>
                  <a:schemeClr val="bg1"/>
                </a:solidFill>
                <a:latin typeface="+mj-ea"/>
                <a:ea typeface="+mj-ea"/>
              </a:rPr>
              <a:t>Processing </a:t>
            </a:r>
            <a:r>
              <a:rPr lang="ko-KR" altLang="en-US" sz="1600" b="1" dirty="0">
                <a:solidFill>
                  <a:schemeClr val="bg1"/>
                </a:solidFill>
                <a:latin typeface="+mj-ea"/>
                <a:ea typeface="+mj-ea"/>
              </a:rPr>
              <a:t>프로그램 작성하기</a:t>
            </a:r>
          </a:p>
        </p:txBody>
      </p:sp>
    </p:spTree>
    <p:extLst>
      <p:ext uri="{BB962C8B-B14F-4D97-AF65-F5344CB8AC3E}">
        <p14:creationId xmlns:p14="http://schemas.microsoft.com/office/powerpoint/2010/main" val="942480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04. </a:t>
            </a:r>
            <a:r>
              <a:rPr lang="ko-KR" altLang="en-US" smtClean="0"/>
              <a:t>무선 초인종 시스템 디자인하기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smtClean="0"/>
              <a:t>시스템 디자인</a:t>
            </a:r>
            <a:endParaRPr lang="en-US" altLang="ko-KR" smtClean="0"/>
          </a:p>
          <a:p>
            <a:pPr lvl="1"/>
            <a:r>
              <a:rPr lang="ko-KR" altLang="en-US" smtClean="0"/>
              <a:t>외부에 아두이노</a:t>
            </a:r>
            <a:r>
              <a:rPr lang="en-US" altLang="ko-KR" smtClean="0"/>
              <a:t>+XBee </a:t>
            </a:r>
            <a:r>
              <a:rPr lang="ko-KR" altLang="en-US" smtClean="0"/>
              <a:t>모듈을 설치하여 방문객이 벨을 누를 수 있도록 처리한다</a:t>
            </a:r>
            <a:r>
              <a:rPr lang="en-US" altLang="ko-KR" smtClean="0"/>
              <a:t>.</a:t>
            </a:r>
          </a:p>
          <a:p>
            <a:pPr lvl="1"/>
            <a:r>
              <a:rPr lang="ko-KR" altLang="en-US" smtClean="0"/>
              <a:t>내부에 무선 신호를 받는 아두이노를 설치하여 벨눌림을 감지하여 다양한 색상의 불빛을 깜빡이고 여러 음색의 소리를 내도록  프로그래밍 한다</a:t>
            </a:r>
            <a:r>
              <a:rPr lang="en-US" altLang="ko-KR" smtClean="0"/>
              <a:t>. </a:t>
            </a:r>
          </a:p>
          <a:p>
            <a:pPr lvl="1"/>
            <a:endParaRPr lang="en-US" altLang="ko-KR" smtClean="0"/>
          </a:p>
          <a:p>
            <a:pPr lvl="1"/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2636912"/>
            <a:ext cx="4416014" cy="1941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217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04. </a:t>
            </a:r>
            <a:r>
              <a:rPr lang="ko-KR" altLang="en-US" dirty="0" smtClean="0"/>
              <a:t>무선 초인종 시스템 디자인하기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무선 초인종 송신기 회로도</a:t>
            </a:r>
            <a:endParaRPr lang="en-US" altLang="ko-KR" dirty="0" smtClean="0"/>
          </a:p>
          <a:p>
            <a:pPr lvl="1"/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220" y="1844824"/>
            <a:ext cx="4659378" cy="3297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133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04. </a:t>
            </a:r>
            <a:r>
              <a:rPr lang="ko-KR" altLang="en-US" dirty="0" smtClean="0"/>
              <a:t>무선 초인종 시스템 디자인하기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수신 장치 회로도</a:t>
            </a:r>
            <a:endParaRPr lang="en-US" altLang="ko-KR" dirty="0" smtClean="0"/>
          </a:p>
          <a:p>
            <a:pPr lvl="1"/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740483"/>
            <a:ext cx="4752528" cy="3415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435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04. </a:t>
            </a:r>
            <a:r>
              <a:rPr lang="ko-KR" altLang="en-US" dirty="0" smtClean="0"/>
              <a:t>무선 초인종 시스템 디자인하기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smtClean="0"/>
              <a:t>초인종 송신 프로그램 작성하기</a:t>
            </a:r>
            <a:endParaRPr lang="en-US" altLang="ko-KR" dirty="0" smtClean="0"/>
          </a:p>
          <a:p>
            <a:pPr lvl="1"/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45395" y="1916832"/>
            <a:ext cx="7921625" cy="36004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  <a:prstDash val="sysDash"/>
          </a:ln>
        </p:spPr>
        <p:txBody>
          <a:bodyPr anchor="ctr"/>
          <a:lstStyle/>
          <a:p>
            <a:pPr>
              <a:defRPr/>
            </a:pP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//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초인종 눌림 정보를 송신하는 </a:t>
            </a:r>
            <a:r>
              <a:rPr lang="ko-KR" altLang="en-US" sz="14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아두이노에서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작동하는 프로그램</a:t>
            </a:r>
          </a:p>
          <a:p>
            <a:pPr>
              <a:defRPr/>
            </a:pPr>
            <a:endParaRPr lang="en-US" altLang="ko-KR" sz="1400" dirty="0" smtClean="0">
              <a:solidFill>
                <a:prstClr val="black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r>
              <a:rPr lang="en-US" altLang="ko-KR" sz="1400" dirty="0" err="1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const</a:t>
            </a: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int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BUTTON=12; //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범용 입출력 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12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번 핀을 사용하는 버튼 상수 정의</a:t>
            </a:r>
          </a:p>
          <a:p>
            <a:pPr>
              <a:defRPr/>
            </a:pPr>
            <a:endParaRPr lang="en-US" altLang="ko-KR" sz="1400" dirty="0" smtClean="0">
              <a:solidFill>
                <a:prstClr val="black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void 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setup()</a:t>
            </a:r>
          </a:p>
          <a:p>
            <a:pPr>
              <a:defRPr/>
            </a:pP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{</a:t>
            </a:r>
          </a:p>
          <a:p>
            <a:pPr>
              <a:defRPr/>
            </a:pP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Serial1.begin(9600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); //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시리얼 통신 시작</a:t>
            </a:r>
          </a:p>
          <a:p>
            <a:pPr>
              <a:defRPr/>
            </a:pP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}</a:t>
            </a:r>
          </a:p>
          <a:p>
            <a:pPr>
              <a:defRPr/>
            </a:pPr>
            <a:endParaRPr lang="en-US" altLang="ko-KR" sz="1400" dirty="0" smtClean="0">
              <a:solidFill>
                <a:prstClr val="black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void 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loop()</a:t>
            </a:r>
          </a:p>
          <a:p>
            <a:pPr>
              <a:defRPr/>
            </a:pP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{</a:t>
            </a:r>
          </a:p>
          <a:p>
            <a:pPr>
              <a:defRPr/>
            </a:pP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Serial1.println(</a:t>
            </a:r>
            <a:r>
              <a:rPr lang="en-US" altLang="ko-KR" sz="1400" dirty="0" err="1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digitalRead</a:t>
            </a: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(BUTTON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)); //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버튼의 눌림 상태 전송</a:t>
            </a:r>
          </a:p>
          <a:p>
            <a:pPr>
              <a:defRPr/>
            </a:pP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delay(50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); //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수신 장치의 시리얼 </a:t>
            </a:r>
            <a:r>
              <a:rPr lang="ko-KR" altLang="en-US" sz="14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오버플로를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방지하려고 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50ms 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대기</a:t>
            </a:r>
          </a:p>
          <a:p>
            <a:pPr>
              <a:defRPr/>
            </a:pP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}</a:t>
            </a:r>
            <a:endParaRPr lang="ko-KR" altLang="en-US" sz="14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45022" y="1702521"/>
            <a:ext cx="7921625" cy="322583"/>
          </a:xfrm>
          <a:prstGeom prst="rect">
            <a:avLst/>
          </a:prstGeom>
          <a:solidFill>
            <a:schemeClr val="accent1"/>
          </a:solidFill>
        </p:spPr>
        <p:txBody>
          <a:bodyPr anchor="ctr"/>
          <a:lstStyle/>
          <a:p>
            <a:pPr>
              <a:defRPr/>
            </a:pPr>
            <a:r>
              <a:rPr lang="ko-KR" altLang="en-US" b="1" dirty="0">
                <a:solidFill>
                  <a:srgbClr val="FFFFCC"/>
                </a:solidFill>
                <a:latin typeface="+mj-ea"/>
                <a:ea typeface="+mj-ea"/>
              </a:rPr>
              <a:t>실습 </a:t>
            </a:r>
            <a:r>
              <a:rPr lang="en-US" altLang="ko-KR" b="1" dirty="0" smtClean="0">
                <a:solidFill>
                  <a:srgbClr val="FFFFCC"/>
                </a:solidFill>
                <a:latin typeface="+mj-ea"/>
                <a:ea typeface="+mj-ea"/>
              </a:rPr>
              <a:t>11-5 </a:t>
            </a:r>
            <a:r>
              <a:rPr lang="ko-KR" altLang="en-US" b="1" dirty="0">
                <a:solidFill>
                  <a:schemeClr val="bg1"/>
                </a:solidFill>
                <a:latin typeface="+mj-ea"/>
                <a:ea typeface="+mj-ea"/>
              </a:rPr>
              <a:t>초인종 송신기 프로그램 작성하기</a:t>
            </a:r>
          </a:p>
        </p:txBody>
      </p:sp>
    </p:spTree>
    <p:extLst>
      <p:ext uri="{BB962C8B-B14F-4D97-AF65-F5344CB8AC3E}">
        <p14:creationId xmlns:p14="http://schemas.microsoft.com/office/powerpoint/2010/main" val="4089993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04. </a:t>
            </a:r>
            <a:r>
              <a:rPr lang="ko-KR" altLang="en-US" dirty="0" smtClean="0"/>
              <a:t>무선 초인종 시스템 디자인하기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초인종 수신 프로그램 작성하기</a:t>
            </a:r>
            <a:endParaRPr lang="en-US" altLang="ko-KR" dirty="0" smtClean="0"/>
          </a:p>
          <a:p>
            <a:pPr lvl="1"/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45395" y="1916832"/>
            <a:ext cx="7921625" cy="36004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  <a:prstDash val="sysDash"/>
          </a:ln>
        </p:spPr>
        <p:txBody>
          <a:bodyPr anchor="ctr"/>
          <a:lstStyle/>
          <a:p>
            <a:pPr>
              <a:defRPr/>
            </a:pP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//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초인종 눌림을 수신하는 </a:t>
            </a:r>
            <a:r>
              <a:rPr lang="ko-KR" altLang="en-US" sz="14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아두이노에서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실행되는 프로그램</a:t>
            </a:r>
          </a:p>
          <a:p>
            <a:pPr>
              <a:defRPr/>
            </a:pPr>
            <a:endParaRPr lang="en-US" altLang="ko-KR" sz="1400" dirty="0" smtClean="0">
              <a:solidFill>
                <a:prstClr val="black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r>
              <a:rPr lang="en-US" altLang="ko-KR" sz="1400" dirty="0" err="1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const</a:t>
            </a: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int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RED=11; //11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번 핀을 사용하는 빨간색 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LED 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상수 정의</a:t>
            </a:r>
          </a:p>
          <a:p>
            <a:pPr>
              <a:defRPr/>
            </a:pPr>
            <a:r>
              <a:rPr lang="en-US" altLang="ko-KR" sz="14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const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int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GREEN=10; //10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번 핀을 사용하는 초록색 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LED 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상수 정의</a:t>
            </a:r>
          </a:p>
          <a:p>
            <a:pPr>
              <a:defRPr/>
            </a:pPr>
            <a:r>
              <a:rPr lang="en-US" altLang="ko-KR" sz="14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const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int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SPEAKER=8; //8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번 핀을 사용하는 스피커 상수 정의</a:t>
            </a:r>
          </a:p>
          <a:p>
            <a:pPr>
              <a:defRPr/>
            </a:pPr>
            <a:endParaRPr lang="en-US" altLang="ko-KR" sz="1400" dirty="0" smtClean="0">
              <a:solidFill>
                <a:prstClr val="black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char 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data; //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시리얼 포트로 들어오는 데이터 저장용 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char 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변수 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data </a:t>
            </a:r>
            <a:r>
              <a:rPr lang="ko-KR" altLang="en-US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선언</a:t>
            </a:r>
            <a:endParaRPr lang="en-US" altLang="ko-KR" sz="1400" dirty="0" smtClean="0">
              <a:solidFill>
                <a:prstClr val="black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endParaRPr lang="ko-KR" altLang="en-US" sz="1400" dirty="0">
              <a:solidFill>
                <a:prstClr val="black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r>
              <a:rPr lang="en-US" altLang="ko-KR" sz="14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int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onLED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= GREEN; //</a:t>
            </a:r>
            <a:r>
              <a:rPr lang="ko-KR" altLang="en-US" sz="14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초깃값으로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onLED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에 초록색 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LED 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지정</a:t>
            </a:r>
          </a:p>
          <a:p>
            <a:pPr>
              <a:defRPr/>
            </a:pPr>
            <a:r>
              <a:rPr lang="en-US" altLang="ko-KR" sz="14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int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offLED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=RED; //</a:t>
            </a:r>
            <a:r>
              <a:rPr lang="ko-KR" altLang="en-US" sz="14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초깃값으로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offLED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에 빨간색 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LED 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지정</a:t>
            </a:r>
          </a:p>
          <a:p>
            <a:pPr>
              <a:defRPr/>
            </a:pPr>
            <a:r>
              <a:rPr lang="en-US" altLang="ko-KR" sz="14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int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freq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=131; //</a:t>
            </a:r>
            <a:r>
              <a:rPr lang="ko-KR" altLang="en-US" sz="14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초깃값으로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스피커 구동 주파수를 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131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로 지정</a:t>
            </a:r>
          </a:p>
          <a:p>
            <a:pPr>
              <a:defRPr/>
            </a:pPr>
            <a:endParaRPr lang="en-US" altLang="ko-KR" sz="1400" dirty="0" smtClean="0">
              <a:solidFill>
                <a:prstClr val="black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unsigned 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long </a:t>
            </a:r>
            <a:r>
              <a:rPr lang="en-US" altLang="ko-KR" sz="14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prev_time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=0; //LED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와 스피커의 구동 주기를 저장할 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long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형 변수 선언</a:t>
            </a:r>
            <a:endParaRPr lang="ko-KR" altLang="en-US" sz="14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45022" y="1702521"/>
            <a:ext cx="7921625" cy="322583"/>
          </a:xfrm>
          <a:prstGeom prst="rect">
            <a:avLst/>
          </a:prstGeom>
          <a:solidFill>
            <a:schemeClr val="accent1"/>
          </a:solidFill>
        </p:spPr>
        <p:txBody>
          <a:bodyPr anchor="ctr"/>
          <a:lstStyle/>
          <a:p>
            <a:pPr>
              <a:defRPr/>
            </a:pPr>
            <a:r>
              <a:rPr lang="ko-KR" altLang="en-US" b="1" dirty="0">
                <a:solidFill>
                  <a:srgbClr val="FFFFCC"/>
                </a:solidFill>
                <a:latin typeface="+mj-ea"/>
                <a:ea typeface="+mj-ea"/>
              </a:rPr>
              <a:t>실습 </a:t>
            </a:r>
            <a:r>
              <a:rPr lang="en-US" altLang="ko-KR" b="1" dirty="0" smtClean="0">
                <a:solidFill>
                  <a:srgbClr val="FFFFCC"/>
                </a:solidFill>
                <a:latin typeface="+mj-ea"/>
                <a:ea typeface="+mj-ea"/>
              </a:rPr>
              <a:t>11-6 </a:t>
            </a:r>
            <a:r>
              <a:rPr lang="ko-KR" altLang="en-US" b="1" dirty="0">
                <a:solidFill>
                  <a:schemeClr val="bg1"/>
                </a:solidFill>
                <a:latin typeface="+mj-ea"/>
                <a:ea typeface="+mj-ea"/>
              </a:rPr>
              <a:t>초인종 수신 장치 프로그램 </a:t>
            </a:r>
            <a:r>
              <a:rPr lang="ko-KR" altLang="en-US" b="1" dirty="0" smtClean="0">
                <a:solidFill>
                  <a:schemeClr val="bg1"/>
                </a:solidFill>
                <a:latin typeface="+mj-ea"/>
                <a:ea typeface="+mj-ea"/>
              </a:rPr>
              <a:t>작성하기</a:t>
            </a:r>
            <a:endParaRPr lang="ko-KR" altLang="en-US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87515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04. </a:t>
            </a:r>
            <a:r>
              <a:rPr lang="ko-KR" altLang="en-US" dirty="0" smtClean="0"/>
              <a:t>무선 초인종 시스템 디자인하기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45395" y="1196752"/>
            <a:ext cx="7921625" cy="525658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  <a:prstDash val="sysDash"/>
          </a:ln>
        </p:spPr>
        <p:txBody>
          <a:bodyPr anchor="ctr"/>
          <a:lstStyle/>
          <a:p>
            <a:pPr>
              <a:defRPr/>
            </a:pP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void setup()</a:t>
            </a:r>
          </a:p>
          <a:p>
            <a:pPr>
              <a:defRPr/>
            </a:pP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{</a:t>
            </a:r>
          </a:p>
          <a:p>
            <a:pPr>
              <a:defRPr/>
            </a:pP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</a:t>
            </a:r>
            <a:r>
              <a:rPr lang="en-US" altLang="ko-KR" sz="1400" dirty="0" err="1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Serial.begin</a:t>
            </a: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(9600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); //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시리얼 통신 시작</a:t>
            </a:r>
          </a:p>
          <a:p>
            <a:pPr>
              <a:defRPr/>
            </a:pP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}</a:t>
            </a:r>
          </a:p>
          <a:p>
            <a:pPr>
              <a:defRPr/>
            </a:pPr>
            <a:endParaRPr lang="en-US" altLang="ko-KR" sz="1400" dirty="0">
              <a:solidFill>
                <a:prstClr val="black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void loop()</a:t>
            </a:r>
          </a:p>
          <a:p>
            <a:pPr>
              <a:defRPr/>
            </a:pP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{</a:t>
            </a:r>
          </a:p>
          <a:p>
            <a:pPr>
              <a:defRPr/>
            </a:pP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//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0.1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초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(100ms)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마다 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LED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와 스피커의 작동 변경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</a:t>
            </a:r>
            <a:r>
              <a:rPr lang="ko-KR" altLang="en-US" sz="14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토글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)</a:t>
            </a:r>
          </a:p>
          <a:p>
            <a:pPr>
              <a:defRPr/>
            </a:pP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if(</a:t>
            </a:r>
            <a:r>
              <a:rPr lang="en-US" altLang="ko-KR" sz="1400" dirty="0" err="1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millis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()&gt;=prev_time+100)</a:t>
            </a:r>
          </a:p>
          <a:p>
            <a:pPr>
              <a:defRPr/>
            </a:pP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{</a:t>
            </a:r>
            <a:endParaRPr lang="en-US" altLang="ko-KR" sz="1400" dirty="0">
              <a:solidFill>
                <a:prstClr val="black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    //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LED 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켜짐 상태 변경 초록색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&lt;-&gt;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빨간색</a:t>
            </a:r>
          </a:p>
          <a:p>
            <a:pPr>
              <a:defRPr/>
            </a:pP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ko-KR" altLang="en-US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    </a:t>
            </a: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if(</a:t>
            </a:r>
            <a:r>
              <a:rPr lang="en-US" altLang="ko-KR" sz="1400" dirty="0" err="1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onLED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= =GREEN)</a:t>
            </a:r>
          </a:p>
          <a:p>
            <a:pPr>
              <a:defRPr/>
            </a:pP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    {</a:t>
            </a:r>
            <a:endParaRPr lang="en-US" altLang="ko-KR" sz="1400" dirty="0">
              <a:solidFill>
                <a:prstClr val="black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        </a:t>
            </a:r>
            <a:r>
              <a:rPr lang="en-US" altLang="ko-KR" sz="1400" dirty="0" err="1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onLED</a:t>
            </a: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=RED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;</a:t>
            </a:r>
          </a:p>
          <a:p>
            <a:pPr>
              <a:defRPr/>
            </a:pP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        </a:t>
            </a:r>
            <a:r>
              <a:rPr lang="en-US" altLang="ko-KR" sz="1400" dirty="0" err="1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offLED</a:t>
            </a: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=GREEN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;</a:t>
            </a:r>
          </a:p>
          <a:p>
            <a:pPr>
              <a:defRPr/>
            </a:pP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    }</a:t>
            </a:r>
            <a:endParaRPr lang="en-US" altLang="ko-KR" sz="1400" dirty="0">
              <a:solidFill>
                <a:prstClr val="black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    else</a:t>
            </a:r>
            <a:endParaRPr lang="en-US" altLang="ko-KR" sz="1400" dirty="0">
              <a:solidFill>
                <a:prstClr val="black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    {</a:t>
            </a:r>
            <a:endParaRPr lang="en-US" altLang="ko-KR" sz="1400" dirty="0">
              <a:solidFill>
                <a:prstClr val="black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        </a:t>
            </a:r>
            <a:r>
              <a:rPr lang="en-US" altLang="ko-KR" sz="1400" dirty="0" err="1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onLED</a:t>
            </a: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=GREEN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;</a:t>
            </a:r>
          </a:p>
          <a:p>
            <a:pPr>
              <a:defRPr/>
            </a:pP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        </a:t>
            </a:r>
            <a:r>
              <a:rPr lang="en-US" altLang="ko-KR" sz="1400" dirty="0" err="1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offLED</a:t>
            </a: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=RED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;</a:t>
            </a:r>
          </a:p>
          <a:p>
            <a:pPr>
              <a:defRPr/>
            </a:pP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    }</a:t>
            </a:r>
            <a:endParaRPr lang="en-US" altLang="ko-KR" sz="1400" dirty="0">
              <a:solidFill>
                <a:prstClr val="black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45022" y="1126457"/>
            <a:ext cx="7921625" cy="358327"/>
          </a:xfrm>
          <a:prstGeom prst="rect">
            <a:avLst/>
          </a:prstGeom>
          <a:solidFill>
            <a:schemeClr val="accent1"/>
          </a:solidFill>
        </p:spPr>
        <p:txBody>
          <a:bodyPr anchor="ctr"/>
          <a:lstStyle/>
          <a:p>
            <a:pPr>
              <a:defRPr/>
            </a:pPr>
            <a:r>
              <a:rPr lang="ko-KR" altLang="en-US" b="1" dirty="0">
                <a:solidFill>
                  <a:srgbClr val="FFFFCC"/>
                </a:solidFill>
                <a:latin typeface="+mj-ea"/>
                <a:ea typeface="+mj-ea"/>
              </a:rPr>
              <a:t>실습 </a:t>
            </a:r>
            <a:r>
              <a:rPr lang="en-US" altLang="ko-KR" b="1" dirty="0" smtClean="0">
                <a:solidFill>
                  <a:srgbClr val="FFFFCC"/>
                </a:solidFill>
                <a:latin typeface="+mj-ea"/>
                <a:ea typeface="+mj-ea"/>
              </a:rPr>
              <a:t>11-6 </a:t>
            </a:r>
            <a:r>
              <a:rPr lang="ko-KR" altLang="en-US" b="1" dirty="0">
                <a:solidFill>
                  <a:schemeClr val="bg1"/>
                </a:solidFill>
                <a:latin typeface="+mj-ea"/>
                <a:ea typeface="+mj-ea"/>
              </a:rPr>
              <a:t>초인종 수신 장치 프로그램 </a:t>
            </a:r>
            <a:r>
              <a:rPr lang="ko-KR" altLang="en-US" b="1" dirty="0" smtClean="0">
                <a:solidFill>
                  <a:schemeClr val="bg1"/>
                </a:solidFill>
                <a:latin typeface="+mj-ea"/>
                <a:ea typeface="+mj-ea"/>
              </a:rPr>
              <a:t>작성하기</a:t>
            </a:r>
            <a:endParaRPr lang="ko-KR" altLang="en-US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006418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04. </a:t>
            </a:r>
            <a:r>
              <a:rPr lang="ko-KR" altLang="en-US" dirty="0" smtClean="0"/>
              <a:t>무선 초인종 시스템 디자인하기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45395" y="1196752"/>
            <a:ext cx="7921625" cy="453650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  <a:prstDash val="sysDash"/>
          </a:ln>
        </p:spPr>
        <p:txBody>
          <a:bodyPr anchor="ctr"/>
          <a:lstStyle/>
          <a:p>
            <a:pPr>
              <a:defRPr/>
            </a:pP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    //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스피커 구동 주파수 변경</a:t>
            </a:r>
          </a:p>
          <a:p>
            <a:pPr>
              <a:defRPr/>
            </a:pP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ko-KR" altLang="en-US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   </a:t>
            </a: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if(</a:t>
            </a:r>
            <a:r>
              <a:rPr lang="en-US" altLang="ko-KR" sz="1400" dirty="0" err="1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freq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= =261)</a:t>
            </a:r>
          </a:p>
          <a:p>
            <a:pPr>
              <a:defRPr/>
            </a:pP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   {</a:t>
            </a:r>
            <a:endParaRPr lang="en-US" altLang="ko-KR" sz="1400" dirty="0">
              <a:solidFill>
                <a:prstClr val="black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        </a:t>
            </a:r>
            <a:r>
              <a:rPr lang="en-US" altLang="ko-KR" sz="1400" dirty="0" err="1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freq</a:t>
            </a: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=131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;</a:t>
            </a:r>
          </a:p>
          <a:p>
            <a:pPr>
              <a:defRPr/>
            </a:pP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   }    </a:t>
            </a:r>
            <a:endParaRPr lang="en-US" altLang="ko-KR" sz="1400" dirty="0">
              <a:solidFill>
                <a:prstClr val="black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    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else </a:t>
            </a:r>
          </a:p>
          <a:p>
            <a:pPr>
              <a:defRPr/>
            </a:pP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    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{</a:t>
            </a:r>
          </a:p>
          <a:p>
            <a:pPr>
              <a:defRPr/>
            </a:pP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        </a:t>
            </a:r>
            <a:r>
              <a:rPr lang="en-US" altLang="ko-KR" sz="14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freq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=261;</a:t>
            </a:r>
          </a:p>
          <a:p>
            <a:pPr>
              <a:defRPr/>
            </a:pP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   }</a:t>
            </a:r>
            <a:endParaRPr lang="en-US" altLang="ko-KR" sz="1400" dirty="0">
              <a:solidFill>
                <a:prstClr val="black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    //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다음 실행을 위해 현재 시간을 </a:t>
            </a:r>
            <a:r>
              <a:rPr lang="en-US" altLang="ko-KR" sz="14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prev_time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변수에 입력</a:t>
            </a:r>
          </a:p>
          <a:p>
            <a:pPr>
              <a:defRPr/>
            </a:pPr>
            <a:r>
              <a:rPr lang="ko-KR" altLang="en-US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    </a:t>
            </a:r>
            <a:r>
              <a:rPr lang="en-US" altLang="ko-KR" sz="14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prev_time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=</a:t>
            </a:r>
            <a:r>
              <a:rPr lang="en-US" altLang="ko-KR" sz="14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millis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();</a:t>
            </a:r>
          </a:p>
          <a:p>
            <a:pPr>
              <a:defRPr/>
            </a:pP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}</a:t>
            </a:r>
          </a:p>
          <a:p>
            <a:pPr>
              <a:defRPr/>
            </a:pP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//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시리얼 버퍼에 데이터가 정상 수신되는지 확인</a:t>
            </a:r>
          </a:p>
          <a:p>
            <a:pPr>
              <a:defRPr/>
            </a:pP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if(</a:t>
            </a:r>
            <a:r>
              <a:rPr lang="en-US" altLang="ko-KR" sz="1400" dirty="0" err="1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Serial.available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()&gt;0)</a:t>
            </a:r>
          </a:p>
          <a:p>
            <a:pPr>
              <a:defRPr/>
            </a:pP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{</a:t>
            </a:r>
          </a:p>
          <a:p>
            <a:pPr>
              <a:defRPr/>
            </a:pP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    //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수신 데이터 읽음</a:t>
            </a:r>
          </a:p>
          <a:p>
            <a:pPr>
              <a:defRPr/>
            </a:pP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    data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= </a:t>
            </a:r>
            <a:r>
              <a:rPr lang="en-US" altLang="ko-KR" sz="14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Serial.read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();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45022" y="1126457"/>
            <a:ext cx="7921625" cy="358327"/>
          </a:xfrm>
          <a:prstGeom prst="rect">
            <a:avLst/>
          </a:prstGeom>
          <a:solidFill>
            <a:schemeClr val="accent1"/>
          </a:solidFill>
        </p:spPr>
        <p:txBody>
          <a:bodyPr anchor="ctr"/>
          <a:lstStyle/>
          <a:p>
            <a:pPr>
              <a:defRPr/>
            </a:pPr>
            <a:r>
              <a:rPr lang="ko-KR" altLang="en-US" b="1" dirty="0">
                <a:solidFill>
                  <a:srgbClr val="FFFFCC"/>
                </a:solidFill>
                <a:latin typeface="+mj-ea"/>
                <a:ea typeface="+mj-ea"/>
              </a:rPr>
              <a:t>실습 </a:t>
            </a:r>
            <a:r>
              <a:rPr lang="en-US" altLang="ko-KR" b="1" dirty="0" smtClean="0">
                <a:solidFill>
                  <a:srgbClr val="FFFFCC"/>
                </a:solidFill>
                <a:latin typeface="+mj-ea"/>
                <a:ea typeface="+mj-ea"/>
              </a:rPr>
              <a:t>11-6 </a:t>
            </a:r>
            <a:r>
              <a:rPr lang="ko-KR" altLang="en-US" b="1" dirty="0">
                <a:solidFill>
                  <a:schemeClr val="bg1"/>
                </a:solidFill>
                <a:latin typeface="+mj-ea"/>
                <a:ea typeface="+mj-ea"/>
              </a:rPr>
              <a:t>초인종 수신 장치 프로그램 </a:t>
            </a:r>
            <a:r>
              <a:rPr lang="ko-KR" altLang="en-US" b="1" dirty="0" smtClean="0">
                <a:solidFill>
                  <a:schemeClr val="bg1"/>
                </a:solidFill>
                <a:latin typeface="+mj-ea"/>
                <a:ea typeface="+mj-ea"/>
              </a:rPr>
              <a:t>작성하기</a:t>
            </a:r>
            <a:endParaRPr lang="ko-KR" altLang="en-US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868759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smtClean="0"/>
              <a:t>다양한 종류의 무선 통신</a:t>
            </a:r>
            <a:endParaRPr lang="en-US" altLang="ko-KR" smtClean="0"/>
          </a:p>
          <a:p>
            <a:r>
              <a:rPr lang="en-US" altLang="ko-KR" smtClean="0"/>
              <a:t>Xbee </a:t>
            </a:r>
            <a:r>
              <a:rPr lang="ko-KR" altLang="en-US" smtClean="0"/>
              <a:t>무선</a:t>
            </a:r>
            <a:r>
              <a:rPr lang="en-US" altLang="ko-KR" smtClean="0"/>
              <a:t> </a:t>
            </a:r>
            <a:r>
              <a:rPr lang="ko-KR" altLang="en-US" smtClean="0"/>
              <a:t>통신의 이해</a:t>
            </a:r>
            <a:endParaRPr lang="en-US" altLang="ko-KR" smtClean="0"/>
          </a:p>
          <a:p>
            <a:r>
              <a:rPr lang="en-US" altLang="ko-KR" smtClean="0"/>
              <a:t>Xbee </a:t>
            </a:r>
            <a:r>
              <a:rPr lang="ko-KR" altLang="en-US" smtClean="0"/>
              <a:t>무선</a:t>
            </a:r>
            <a:r>
              <a:rPr lang="en-US" altLang="ko-KR" smtClean="0"/>
              <a:t> </a:t>
            </a:r>
            <a:r>
              <a:rPr lang="ko-KR" altLang="en-US" smtClean="0"/>
              <a:t>모듈 설정하기</a:t>
            </a:r>
            <a:endParaRPr lang="en-US" altLang="ko-KR" smtClean="0"/>
          </a:p>
          <a:p>
            <a:r>
              <a:rPr lang="en-US" altLang="ko-KR" smtClean="0"/>
              <a:t>Xbee </a:t>
            </a:r>
            <a:r>
              <a:rPr lang="ko-KR" altLang="en-US" smtClean="0"/>
              <a:t>모듈을 이용한 무선 시리얼 통신 예제</a:t>
            </a:r>
            <a:endParaRPr lang="en-US" altLang="ko-KR" smtClean="0"/>
          </a:p>
          <a:p>
            <a:r>
              <a:rPr lang="ko-KR" altLang="en-US" smtClean="0"/>
              <a:t>무선 초인종 시스템 디자인하기</a:t>
            </a:r>
            <a:endParaRPr lang="en-US" altLang="ko-KR" smtClean="0"/>
          </a:p>
          <a:p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628627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04. </a:t>
            </a:r>
            <a:r>
              <a:rPr lang="ko-KR" altLang="en-US" dirty="0" smtClean="0"/>
              <a:t>무선 초인종 시스템 디자인하기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45395" y="1196752"/>
            <a:ext cx="7921625" cy="439248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  <a:prstDash val="sysDash"/>
          </a:ln>
        </p:spPr>
        <p:txBody>
          <a:bodyPr anchor="ctr"/>
          <a:lstStyle/>
          <a:p>
            <a:pPr>
              <a:defRPr/>
            </a:pP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    //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초인종 버튼을 누르면 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LED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를 깜빡이고 스피커에서 주파수 재생</a:t>
            </a:r>
          </a:p>
          <a:p>
            <a:pPr>
              <a:defRPr/>
            </a:pPr>
            <a:r>
              <a:rPr lang="ko-KR" altLang="en-US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    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if(data= ='1')</a:t>
            </a:r>
          </a:p>
          <a:p>
            <a:pPr>
              <a:defRPr/>
            </a:pP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    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{</a:t>
            </a:r>
          </a:p>
          <a:p>
            <a:pPr>
              <a:defRPr/>
            </a:pP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        </a:t>
            </a:r>
            <a:r>
              <a:rPr lang="en-US" altLang="ko-KR" sz="14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digitalWrite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</a:t>
            </a:r>
            <a:r>
              <a:rPr lang="en-US" altLang="ko-KR" sz="14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onLED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, HIGH);</a:t>
            </a:r>
          </a:p>
          <a:p>
            <a:pPr>
              <a:defRPr/>
            </a:pP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        </a:t>
            </a:r>
            <a:r>
              <a:rPr lang="en-US" altLang="ko-KR" sz="14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digitalWrite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</a:t>
            </a:r>
            <a:r>
              <a:rPr lang="en-US" altLang="ko-KR" sz="14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offLED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, LOW);</a:t>
            </a:r>
          </a:p>
          <a:p>
            <a:pPr>
              <a:defRPr/>
            </a:pP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        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tone(SPEAKER, </a:t>
            </a:r>
            <a:r>
              <a:rPr lang="en-US" altLang="ko-KR" sz="14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freq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);</a:t>
            </a:r>
          </a:p>
          <a:p>
            <a:pPr>
              <a:defRPr/>
            </a:pP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    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}</a:t>
            </a:r>
          </a:p>
          <a:p>
            <a:pPr>
              <a:defRPr/>
            </a:pP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    //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초인종 버튼을 누르지 않으면 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LED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와 스피커 모두 꺼짐</a:t>
            </a:r>
          </a:p>
          <a:p>
            <a:pPr>
              <a:defRPr/>
            </a:pPr>
            <a:r>
              <a:rPr lang="ko-KR" altLang="en-US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    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else if(data= ='0')</a:t>
            </a:r>
          </a:p>
          <a:p>
            <a:pPr>
              <a:defRPr/>
            </a:pP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    {</a:t>
            </a:r>
            <a:endParaRPr lang="en-US" altLang="ko-KR" sz="1400" dirty="0">
              <a:solidFill>
                <a:prstClr val="black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       </a:t>
            </a:r>
            <a:r>
              <a:rPr lang="en-US" altLang="ko-KR" sz="1400" dirty="0" err="1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digitalWrite</a:t>
            </a: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</a:t>
            </a:r>
            <a:r>
              <a:rPr lang="en-US" altLang="ko-KR" sz="1400" dirty="0" err="1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onLED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, LOW);</a:t>
            </a:r>
          </a:p>
          <a:p>
            <a:pPr>
              <a:defRPr/>
            </a:pP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        </a:t>
            </a:r>
            <a:r>
              <a:rPr lang="en-US" altLang="ko-KR" sz="1400" dirty="0" err="1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digitalWrite</a:t>
            </a: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</a:t>
            </a:r>
            <a:r>
              <a:rPr lang="en-US" altLang="ko-KR" sz="1400" dirty="0" err="1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offLED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, LOW);</a:t>
            </a:r>
          </a:p>
          <a:p>
            <a:pPr>
              <a:defRPr/>
            </a:pP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        </a:t>
            </a:r>
            <a:r>
              <a:rPr lang="en-US" altLang="ko-KR" sz="1400" dirty="0" err="1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noTone</a:t>
            </a: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(SPEAKER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);</a:t>
            </a:r>
          </a:p>
          <a:p>
            <a:pPr>
              <a:defRPr/>
            </a:pP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    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}</a:t>
            </a:r>
          </a:p>
          <a:p>
            <a:pPr>
              <a:defRPr/>
            </a:pP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}</a:t>
            </a:r>
            <a:endParaRPr lang="en-US" altLang="ko-KR" sz="1400" dirty="0">
              <a:solidFill>
                <a:prstClr val="black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}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45022" y="1126457"/>
            <a:ext cx="7921625" cy="358327"/>
          </a:xfrm>
          <a:prstGeom prst="rect">
            <a:avLst/>
          </a:prstGeom>
          <a:solidFill>
            <a:schemeClr val="accent1"/>
          </a:solidFill>
        </p:spPr>
        <p:txBody>
          <a:bodyPr anchor="ctr"/>
          <a:lstStyle/>
          <a:p>
            <a:pPr>
              <a:defRPr/>
            </a:pPr>
            <a:r>
              <a:rPr lang="ko-KR" altLang="en-US" b="1" dirty="0">
                <a:solidFill>
                  <a:srgbClr val="FFFFCC"/>
                </a:solidFill>
                <a:latin typeface="+mj-ea"/>
                <a:ea typeface="+mj-ea"/>
              </a:rPr>
              <a:t>실습 </a:t>
            </a:r>
            <a:r>
              <a:rPr lang="en-US" altLang="ko-KR" b="1" dirty="0" smtClean="0">
                <a:solidFill>
                  <a:srgbClr val="FFFFCC"/>
                </a:solidFill>
                <a:latin typeface="+mj-ea"/>
                <a:ea typeface="+mj-ea"/>
              </a:rPr>
              <a:t>11-6 </a:t>
            </a:r>
            <a:r>
              <a:rPr lang="ko-KR" altLang="en-US" b="1" dirty="0">
                <a:solidFill>
                  <a:schemeClr val="bg1"/>
                </a:solidFill>
                <a:latin typeface="+mj-ea"/>
                <a:ea typeface="+mj-ea"/>
              </a:rPr>
              <a:t>초인종 수신 장치 프로그램 </a:t>
            </a:r>
            <a:r>
              <a:rPr lang="ko-KR" altLang="en-US" b="1" dirty="0" smtClean="0">
                <a:solidFill>
                  <a:schemeClr val="bg1"/>
                </a:solidFill>
                <a:latin typeface="+mj-ea"/>
                <a:ea typeface="+mj-ea"/>
              </a:rPr>
              <a:t>작성하기</a:t>
            </a:r>
            <a:endParaRPr lang="ko-KR" altLang="en-US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704614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323850" y="184150"/>
            <a:ext cx="7561263" cy="549275"/>
          </a:xfrm>
        </p:spPr>
        <p:txBody>
          <a:bodyPr/>
          <a:lstStyle/>
          <a:p>
            <a:pPr>
              <a:defRPr/>
            </a:pPr>
            <a:r>
              <a:rPr lang="ko-KR" altLang="en-US" sz="2800" smtClean="0">
                <a:solidFill>
                  <a:schemeClr val="accent5">
                    <a:lumMod val="75000"/>
                  </a:schemeClr>
                </a:solidFill>
              </a:rPr>
              <a:t>필요한 부품</a:t>
            </a:r>
            <a:endParaRPr lang="ko-KR" altLang="en-US" sz="2800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216" y="980728"/>
            <a:ext cx="7677150" cy="557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109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01. XBee </a:t>
            </a:r>
            <a:r>
              <a:rPr lang="ko-KR" altLang="en-US" smtClean="0"/>
              <a:t>무선통신의 이해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smtClean="0"/>
              <a:t>무선통신</a:t>
            </a:r>
            <a:endParaRPr lang="en-US" altLang="ko-KR" smtClean="0"/>
          </a:p>
          <a:p>
            <a:pPr lvl="1"/>
            <a:r>
              <a:rPr lang="ko-KR" altLang="en-US" smtClean="0"/>
              <a:t>무선통신은 둘 이상의 장치가 서로를 연결하는 유선 회선 없이 공간을 통과하는 전파로 상호 간에 데이터를 주고 받는 것을 뜻한다</a:t>
            </a:r>
            <a:r>
              <a:rPr lang="en-US" altLang="ko-KR" smtClean="0"/>
              <a:t>.</a:t>
            </a:r>
          </a:p>
          <a:p>
            <a:pPr lvl="1"/>
            <a:r>
              <a:rPr lang="ko-KR" altLang="en-US" smtClean="0"/>
              <a:t>무선통신은 통신 종류에 따라 특정 주파수의 전자기파를 사용한다</a:t>
            </a:r>
            <a:r>
              <a:rPr lang="en-US" altLang="ko-KR" smtClean="0"/>
              <a:t>. </a:t>
            </a:r>
          </a:p>
          <a:p>
            <a:pPr lvl="1"/>
            <a:r>
              <a:rPr lang="ko-KR" altLang="en-US" smtClean="0"/>
              <a:t>각 무선통신 기술이 어떤 주파수를 사용할지는 정부기관에서 정한다</a:t>
            </a:r>
            <a:r>
              <a:rPr lang="en-US" altLang="ko-KR" smtClean="0"/>
              <a:t>. </a:t>
            </a:r>
          </a:p>
          <a:p>
            <a:pPr lvl="1"/>
            <a:r>
              <a:rPr lang="ko-KR" altLang="en-US" smtClean="0"/>
              <a:t>많은 가정용 무선 장치는 </a:t>
            </a:r>
            <a:r>
              <a:rPr lang="en-US" altLang="ko-KR" smtClean="0"/>
              <a:t>2.4GHz</a:t>
            </a:r>
            <a:r>
              <a:rPr lang="ko-KR" altLang="en-US" smtClean="0"/>
              <a:t> 대역을 사용한다</a:t>
            </a:r>
            <a:r>
              <a:rPr lang="en-US" altLang="ko-KR" smtClean="0"/>
              <a:t>. (Xbee</a:t>
            </a:r>
            <a:r>
              <a:rPr lang="ko-KR" altLang="en-US" smtClean="0"/>
              <a:t>도 이 대역을 사용한다</a:t>
            </a:r>
            <a:r>
              <a:rPr lang="en-US" altLang="ko-KR" smtClean="0"/>
              <a:t>.)</a:t>
            </a:r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19640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01. XBee </a:t>
            </a:r>
            <a:r>
              <a:rPr lang="ko-KR" altLang="en-US" smtClean="0"/>
              <a:t>무선통신의 이해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smtClean="0"/>
              <a:t>XBee </a:t>
            </a:r>
            <a:r>
              <a:rPr lang="ko-KR" altLang="en-US" smtClean="0"/>
              <a:t>통신</a:t>
            </a:r>
            <a:endParaRPr lang="en-US" altLang="ko-KR" smtClean="0"/>
          </a:p>
          <a:p>
            <a:pPr lvl="1"/>
            <a:r>
              <a:rPr lang="en-US" altLang="ko-KR" smtClean="0"/>
              <a:t>XBee</a:t>
            </a:r>
            <a:r>
              <a:rPr lang="ko-KR" altLang="en-US" smtClean="0"/>
              <a:t>는 </a:t>
            </a:r>
            <a:r>
              <a:rPr lang="en-US" altLang="ko-KR" smtClean="0"/>
              <a:t>Digi</a:t>
            </a:r>
            <a:r>
              <a:rPr lang="ko-KR" altLang="en-US" smtClean="0"/>
              <a:t>사에서 생산하는 자체 통신 규격이자 제품의 이름이다</a:t>
            </a:r>
            <a:r>
              <a:rPr lang="en-US" altLang="ko-KR" smtClean="0"/>
              <a:t>. </a:t>
            </a:r>
          </a:p>
          <a:p>
            <a:pPr lvl="1"/>
            <a:r>
              <a:rPr lang="en-US" altLang="ko-KR" smtClean="0"/>
              <a:t>XBee</a:t>
            </a:r>
            <a:r>
              <a:rPr lang="ko-KR" altLang="en-US" smtClean="0"/>
              <a:t>는 시리얼 통신을 무선으로 중계해 주기 때문에 아두이노로 할 수 있는 가장 쉬운 무선 통신 방법 중의 하나이다</a:t>
            </a:r>
            <a:r>
              <a:rPr lang="en-US" altLang="ko-KR" smtClean="0"/>
              <a:t>.</a:t>
            </a:r>
          </a:p>
          <a:p>
            <a:pPr lvl="1"/>
            <a:r>
              <a:rPr lang="en-US" altLang="ko-KR" smtClean="0"/>
              <a:t>XBee</a:t>
            </a:r>
            <a:r>
              <a:rPr lang="ko-KR" altLang="en-US" smtClean="0"/>
              <a:t>는 </a:t>
            </a:r>
            <a:r>
              <a:rPr lang="en-US" altLang="ko-KR" smtClean="0"/>
              <a:t>ISM(</a:t>
            </a:r>
            <a:r>
              <a:rPr lang="ko-KR" altLang="en-US" smtClean="0"/>
              <a:t>산업과학의료</a:t>
            </a:r>
            <a:r>
              <a:rPr lang="en-US" altLang="ko-KR" smtClean="0"/>
              <a:t>) </a:t>
            </a:r>
            <a:r>
              <a:rPr lang="ko-KR" altLang="en-US" smtClean="0"/>
              <a:t>대역인 </a:t>
            </a:r>
            <a:r>
              <a:rPr lang="en-US" altLang="ko-KR" smtClean="0"/>
              <a:t>2.4GHz </a:t>
            </a:r>
            <a:r>
              <a:rPr lang="ko-KR" altLang="en-US" smtClean="0"/>
              <a:t>영역을 사용한다</a:t>
            </a:r>
            <a:r>
              <a:rPr lang="en-US" altLang="ko-KR" smtClean="0"/>
              <a:t>.  </a:t>
            </a:r>
          </a:p>
          <a:p>
            <a:pPr lvl="1"/>
            <a:r>
              <a:rPr lang="en-US" altLang="ko-KR" smtClean="0"/>
              <a:t>Xbee</a:t>
            </a:r>
            <a:r>
              <a:rPr lang="ko-KR" altLang="en-US" smtClean="0"/>
              <a:t> 무선 통신은 무선 개인 영역 네트워크용 통신 규정을 지정한 </a:t>
            </a:r>
            <a:r>
              <a:rPr lang="en-US" altLang="ko-KR" smtClean="0"/>
              <a:t>IEEE 802.15.4</a:t>
            </a:r>
            <a:r>
              <a:rPr lang="ko-KR" altLang="en-US" smtClean="0"/>
              <a:t>표준을 준수한다</a:t>
            </a:r>
            <a:r>
              <a:rPr lang="en-US" altLang="ko-KR" smtClean="0"/>
              <a:t>. </a:t>
            </a:r>
          </a:p>
          <a:p>
            <a:pPr lvl="1"/>
            <a:r>
              <a:rPr lang="en-US" altLang="ko-KR" smtClean="0"/>
              <a:t>Xbee</a:t>
            </a:r>
            <a:r>
              <a:rPr lang="ko-KR" altLang="en-US" smtClean="0"/>
              <a:t>는 일대일 통신</a:t>
            </a:r>
            <a:r>
              <a:rPr lang="en-US" altLang="ko-KR" smtClean="0"/>
              <a:t>(point to point)</a:t>
            </a:r>
            <a:r>
              <a:rPr lang="ko-KR" altLang="en-US" smtClean="0"/>
              <a:t>과 일대다 통신</a:t>
            </a:r>
            <a:r>
              <a:rPr lang="en-US" altLang="ko-KR" smtClean="0"/>
              <a:t>(point to multipoint)</a:t>
            </a:r>
            <a:r>
              <a:rPr lang="ko-KR" altLang="en-US" smtClean="0"/>
              <a:t>을 사용한다</a:t>
            </a:r>
            <a:r>
              <a:rPr lang="en-US" altLang="ko-KR" smtClean="0"/>
              <a:t>. </a:t>
            </a:r>
            <a:r>
              <a:rPr lang="ko-KR" altLang="en-US" smtClean="0"/>
              <a:t>일대일 통신은 원거리에 위치한 장치 사이의 유선 시리얼 통신을 대체할 때 매우 유용하다</a:t>
            </a:r>
            <a:r>
              <a:rPr lang="en-US" altLang="ko-KR" smtClean="0"/>
              <a:t>. </a:t>
            </a:r>
            <a:r>
              <a:rPr lang="ko-KR" altLang="en-US" smtClean="0"/>
              <a:t>일대다 통신은 분산 센서 네트워크 구축에 자주 사용된다</a:t>
            </a:r>
            <a:r>
              <a:rPr lang="en-US" altLang="ko-KR" smtClean="0"/>
              <a:t>. </a:t>
            </a:r>
          </a:p>
          <a:p>
            <a:pPr lvl="1"/>
            <a:endParaRPr lang="en-US" altLang="ko-KR" smtClean="0"/>
          </a:p>
          <a:p>
            <a:pPr lvl="1"/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066" y="4293096"/>
            <a:ext cx="4416014" cy="1468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538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01. XBee </a:t>
            </a:r>
            <a:r>
              <a:rPr lang="ko-KR" altLang="en-US" smtClean="0"/>
              <a:t>무선통신의 이해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smtClean="0"/>
              <a:t>다양한 아두이노 무선통신 장치</a:t>
            </a:r>
            <a:endParaRPr lang="en-US" altLang="ko-KR" smtClean="0"/>
          </a:p>
          <a:p>
            <a:pPr lvl="1"/>
            <a:r>
              <a:rPr lang="ko-KR" altLang="en-US" smtClean="0"/>
              <a:t>아두이노는 </a:t>
            </a:r>
            <a:r>
              <a:rPr lang="en-US" altLang="ko-KR" smtClean="0"/>
              <a:t>Xbee </a:t>
            </a:r>
            <a:r>
              <a:rPr lang="ko-KR" altLang="en-US" smtClean="0"/>
              <a:t>이외에도 다양한 무선통신 장치를 사용할 수 있다</a:t>
            </a:r>
            <a:r>
              <a:rPr lang="en-US" altLang="ko-KR" smtClean="0"/>
              <a:t>. </a:t>
            </a:r>
          </a:p>
          <a:p>
            <a:pPr lvl="1"/>
            <a:r>
              <a:rPr lang="ko-KR" altLang="en-US" smtClean="0"/>
              <a:t>무선통신의 기본 원리는 대체로 동일하므로 사용 목적과 비용면을 고려하여 필요한 무선통신 장치</a:t>
            </a:r>
            <a:r>
              <a:rPr lang="en-US" altLang="ko-KR" smtClean="0"/>
              <a:t>, </a:t>
            </a:r>
            <a:r>
              <a:rPr lang="ko-KR" altLang="en-US" smtClean="0"/>
              <a:t>방법을 고려하자</a:t>
            </a:r>
            <a:r>
              <a:rPr lang="en-US" altLang="ko-KR" smtClean="0"/>
              <a:t>.</a:t>
            </a:r>
          </a:p>
          <a:p>
            <a:pPr lvl="1"/>
            <a:r>
              <a:rPr lang="ko-KR" altLang="en-US" smtClean="0"/>
              <a:t>각 국가별로 허가 받지 않은 무선 통신에 할당되는 주파수가 다르므로 무선통신 장치를 사용하기 전에 </a:t>
            </a:r>
            <a:r>
              <a:rPr lang="en-US" altLang="ko-KR" smtClean="0"/>
              <a:t>‘</a:t>
            </a:r>
            <a:r>
              <a:rPr lang="ko-KR" altLang="en-US" smtClean="0"/>
              <a:t>허가</a:t>
            </a:r>
            <a:r>
              <a:rPr lang="en-US" altLang="ko-KR"/>
              <a:t>＇</a:t>
            </a:r>
            <a:r>
              <a:rPr lang="ko-KR" altLang="en-US" smtClean="0"/>
              <a:t>를 받아야 하는지 반드시 확인해야 한다</a:t>
            </a:r>
            <a:r>
              <a:rPr lang="en-US" altLang="ko-KR" smtClean="0"/>
              <a:t>. </a:t>
            </a:r>
          </a:p>
          <a:p>
            <a:pPr lvl="1"/>
            <a:r>
              <a:rPr lang="en-US" altLang="ko-KR" smtClean="0"/>
              <a:t>Xbee</a:t>
            </a:r>
            <a:r>
              <a:rPr lang="ko-KR" altLang="en-US" smtClean="0"/>
              <a:t>이외에 고려할 수 있는 무선 통신 기술은 다음과 같다</a:t>
            </a:r>
            <a:r>
              <a:rPr lang="en-US" altLang="ko-KR" smtClean="0"/>
              <a:t>.</a:t>
            </a:r>
          </a:p>
          <a:p>
            <a:pPr lvl="2"/>
            <a:r>
              <a:rPr lang="en-US" altLang="ko-KR" smtClean="0"/>
              <a:t>IR(InfraRed, </a:t>
            </a:r>
            <a:r>
              <a:rPr lang="ko-KR" altLang="en-US" smtClean="0"/>
              <a:t>적외선</a:t>
            </a:r>
            <a:r>
              <a:rPr lang="en-US" altLang="ko-KR" smtClean="0"/>
              <a:t>)</a:t>
            </a:r>
          </a:p>
          <a:p>
            <a:pPr lvl="2"/>
            <a:r>
              <a:rPr lang="en-US" altLang="ko-KR" smtClean="0"/>
              <a:t>RF(Radio Frequency, </a:t>
            </a:r>
            <a:r>
              <a:rPr lang="ko-KR" altLang="en-US" smtClean="0"/>
              <a:t>저주파무선통신</a:t>
            </a:r>
            <a:r>
              <a:rPr lang="en-US" altLang="ko-KR" smtClean="0"/>
              <a:t>)</a:t>
            </a:r>
          </a:p>
          <a:p>
            <a:pPr lvl="2"/>
            <a:r>
              <a:rPr lang="en-US" altLang="ko-KR" smtClean="0"/>
              <a:t>Bluetooth(</a:t>
            </a:r>
            <a:r>
              <a:rPr lang="ko-KR" altLang="en-US" smtClean="0"/>
              <a:t>블루투스</a:t>
            </a:r>
            <a:r>
              <a:rPr lang="en-US" altLang="ko-KR" smtClean="0"/>
              <a:t>)</a:t>
            </a:r>
          </a:p>
          <a:p>
            <a:pPr lvl="2"/>
            <a:r>
              <a:rPr lang="en-US" altLang="ko-KR" smtClean="0"/>
              <a:t>Mesh Bee(</a:t>
            </a:r>
            <a:r>
              <a:rPr lang="ko-KR" altLang="en-US" smtClean="0"/>
              <a:t>오픈소스</a:t>
            </a:r>
            <a:r>
              <a:rPr lang="en-US" altLang="ko-KR" smtClean="0"/>
              <a:t>)</a:t>
            </a:r>
          </a:p>
          <a:p>
            <a:pPr lvl="2"/>
            <a:r>
              <a:rPr lang="en-US" altLang="ko-KR" smtClean="0"/>
              <a:t>NFC(Near Field Communication)</a:t>
            </a:r>
          </a:p>
          <a:p>
            <a:pPr lvl="2"/>
            <a:r>
              <a:rPr lang="ko-KR" altLang="en-US" smtClean="0"/>
              <a:t>셀룰러</a:t>
            </a:r>
            <a:r>
              <a:rPr lang="en-US" altLang="ko-KR" smtClean="0"/>
              <a:t>(Cellular, </a:t>
            </a:r>
            <a:r>
              <a:rPr lang="ko-KR" altLang="en-US" smtClean="0"/>
              <a:t>휴대통신</a:t>
            </a:r>
            <a:r>
              <a:rPr lang="en-US" altLang="ko-KR" smtClean="0"/>
              <a:t>)</a:t>
            </a:r>
            <a:r>
              <a:rPr lang="ko-KR" altLang="en-US" smtClean="0"/>
              <a:t> 등이 있다</a:t>
            </a:r>
            <a:r>
              <a:rPr lang="en-US" altLang="ko-KR" smtClean="0"/>
              <a:t>. </a:t>
            </a:r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77952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01. XBee </a:t>
            </a:r>
            <a:r>
              <a:rPr lang="ko-KR" altLang="en-US" smtClean="0"/>
              <a:t>무선통신의 이해 </a:t>
            </a:r>
            <a:endParaRPr lang="ko-KR" altLang="en-US" dirty="0"/>
          </a:p>
        </p:txBody>
      </p:sp>
      <p:pic>
        <p:nvPicPr>
          <p:cNvPr id="4" name="내용 개체 틀 3" title="IR"/>
          <p:cNvPicPr>
            <a:picLocks noGrp="1" noChangeAspect="1"/>
          </p:cNvPicPr>
          <p:nvPr>
            <p:ph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640744"/>
            <a:ext cx="1730369" cy="1296144"/>
          </a:xfrm>
        </p:spPr>
      </p:pic>
      <p:pic>
        <p:nvPicPr>
          <p:cNvPr id="5" name="그림 4" title="NFC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1650" y="1543561"/>
            <a:ext cx="1804045" cy="1351332"/>
          </a:xfrm>
          <a:prstGeom prst="rect">
            <a:avLst/>
          </a:prstGeom>
        </p:spPr>
      </p:pic>
      <p:pic>
        <p:nvPicPr>
          <p:cNvPr id="6" name="그림 5" title="RF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7212" y="1550230"/>
            <a:ext cx="1851206" cy="138665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4473" y="1497970"/>
            <a:ext cx="1876053" cy="140527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319" y="4020594"/>
            <a:ext cx="1948061" cy="145920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64" y="4001449"/>
            <a:ext cx="1811086" cy="1356606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8434" y="3950148"/>
            <a:ext cx="2092077" cy="156708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835696" y="1988840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endParaRPr lang="en-US" sz="3600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395536" y="1497970"/>
            <a:ext cx="8568952" cy="5171390"/>
          </a:xfrm>
          <a:prstGeom prst="rect">
            <a:avLst/>
          </a:prstGeom>
        </p:spPr>
        <p:txBody>
          <a:bodyPr vert="horz" wrap="none" lIns="91440" tIns="45720" rIns="91440" bIns="45720" rtlCol="0" anchor="t">
            <a:normAutofit/>
          </a:bodyPr>
          <a:lstStyle/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        IR</a:t>
            </a:r>
            <a:r>
              <a:rPr lang="ko-KR" altLang="en-US" dirty="0" smtClean="0"/>
              <a:t>                          </a:t>
            </a:r>
            <a:r>
              <a:rPr lang="en-US" altLang="ko-KR" dirty="0" smtClean="0"/>
              <a:t>NFC                   RF                      Bluetooth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/>
              <a:t> </a:t>
            </a:r>
            <a:r>
              <a:rPr lang="en-US" dirty="0" smtClean="0"/>
              <a:t>     GPRS(</a:t>
            </a:r>
            <a:r>
              <a:rPr lang="ko-KR" altLang="en-US" dirty="0" err="1" smtClean="0"/>
              <a:t>셀룰러</a:t>
            </a:r>
            <a:r>
              <a:rPr lang="en-US" altLang="ko-KR" dirty="0" smtClean="0"/>
              <a:t>)                   Mesh Bee                    </a:t>
            </a:r>
            <a:r>
              <a:rPr lang="en-US" altLang="ko-KR" dirty="0" err="1" smtClean="0"/>
              <a:t>XBee</a:t>
            </a:r>
            <a:endParaRPr lang="en-US" dirty="0" smtClean="0"/>
          </a:p>
          <a:p>
            <a:pPr algn="r"/>
            <a:r>
              <a:rPr lang="en-US" dirty="0" smtClean="0"/>
              <a:t>   </a:t>
            </a:r>
            <a:r>
              <a:rPr lang="en-US" sz="1100" dirty="0" smtClean="0"/>
              <a:t>images retrieved from www.seeeduino.com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603221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vert="horz" lIns="91440" tIns="45720" rIns="91440" bIns="45720" rtlCol="0" anchor="ctr">
        <a:normAutofit/>
      </a:bodyPr>
      <a:lstStyle>
        <a:defPPr>
          <a:defRPr sz="36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27980</TotalTime>
  <Words>2287</Words>
  <Application>Microsoft Office PowerPoint</Application>
  <PresentationFormat>화면 슬라이드 쇼(4:3)</PresentationFormat>
  <Paragraphs>379</Paragraphs>
  <Slides>40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40</vt:i4>
      </vt:variant>
    </vt:vector>
  </HeadingPairs>
  <TitlesOfParts>
    <vt:vector size="50" baseType="lpstr">
      <vt:lpstr>굴림</vt:lpstr>
      <vt:lpstr>Arial</vt:lpstr>
      <vt:lpstr>맑은 고딕</vt:lpstr>
      <vt:lpstr>HY견고딕</vt:lpstr>
      <vt:lpstr>Wingdings</vt:lpstr>
      <vt:lpstr>나눔바른고딕</vt:lpstr>
      <vt:lpstr>나눔고딕코딩</vt:lpstr>
      <vt:lpstr>한글아씨-테트리스M</vt:lpstr>
      <vt:lpstr>Tahoma</vt:lpstr>
      <vt:lpstr>1_Office 테마</vt:lpstr>
      <vt:lpstr>Chap11. XBee를 이용한 무선통신</vt:lpstr>
      <vt:lpstr>PowerPoint 프레젠테이션</vt:lpstr>
      <vt:lpstr>PowerPoint 프레젠테이션</vt:lpstr>
      <vt:lpstr>PowerPoint 프레젠테이션</vt:lpstr>
      <vt:lpstr>필요한 부품</vt:lpstr>
      <vt:lpstr>01. XBee 무선통신의 이해 </vt:lpstr>
      <vt:lpstr>01. XBee 무선통신의 이해 </vt:lpstr>
      <vt:lpstr>01. XBee 무선통신의 이해 </vt:lpstr>
      <vt:lpstr>01. XBee 무선통신의 이해 </vt:lpstr>
      <vt:lpstr>01. XBee 무선통신의 이해 </vt:lpstr>
      <vt:lpstr>01. XBee 무선통신의 이해 </vt:lpstr>
      <vt:lpstr>01. XBee 무선통신의 이해 </vt:lpstr>
      <vt:lpstr>01. XBee 무선통신의 이해 </vt:lpstr>
      <vt:lpstr>01. XBee 무선통신의 이해 </vt:lpstr>
      <vt:lpstr>02. XBee 무선 모듈 설정하기 </vt:lpstr>
      <vt:lpstr>02. XBee 무선 모듈 설정하기 </vt:lpstr>
      <vt:lpstr>02. XBee 무선 모듈 설정하기 </vt:lpstr>
      <vt:lpstr>02. XBee 무선 모듈 설정하기 </vt:lpstr>
      <vt:lpstr>02. XBee 무선 모듈 설정하기 </vt:lpstr>
      <vt:lpstr>02. XBee 무선 모듈 설정하기 </vt:lpstr>
      <vt:lpstr>02. XBee 무선 모듈 설정하기 </vt:lpstr>
      <vt:lpstr>03. 컴퓨터와 XBee 무선통신하기 </vt:lpstr>
      <vt:lpstr>03. 컴퓨터와 XBee 무선통신하기 </vt:lpstr>
      <vt:lpstr>03. 컴퓨터와 XBee 무선통신하기 </vt:lpstr>
      <vt:lpstr>03. 컴퓨터와 XBee 무선통신하기 </vt:lpstr>
      <vt:lpstr>03. 컴퓨터와 XBee 무선통신하기 </vt:lpstr>
      <vt:lpstr>03. 컴퓨터와 XBee 무선통신하기 </vt:lpstr>
      <vt:lpstr>03. 컴퓨터와 XBee 무선통신하기 </vt:lpstr>
      <vt:lpstr>03. 컴퓨터와 XBee 무선통신하기 </vt:lpstr>
      <vt:lpstr>03. 컴퓨터와 XBee 무선통신하기 </vt:lpstr>
      <vt:lpstr>03. 컴퓨터와 XBee 무선통신하기 </vt:lpstr>
      <vt:lpstr>03. 컴퓨터와 XBee 무선통신하기 </vt:lpstr>
      <vt:lpstr>04. 무선 초인종 시스템 디자인하기</vt:lpstr>
      <vt:lpstr>04. 무선 초인종 시스템 디자인하기</vt:lpstr>
      <vt:lpstr>04. 무선 초인종 시스템 디자인하기</vt:lpstr>
      <vt:lpstr>04. 무선 초인종 시스템 디자인하기</vt:lpstr>
      <vt:lpstr>04. 무선 초인종 시스템 디자인하기</vt:lpstr>
      <vt:lpstr>04. 무선 초인종 시스템 디자인하기</vt:lpstr>
      <vt:lpstr>04. 무선 초인종 시스템 디자인하기</vt:lpstr>
      <vt:lpstr>04. 무선 초인종 시스템 디자인하기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김이화</dc:creator>
  <cp:lastModifiedBy>김이화</cp:lastModifiedBy>
  <cp:revision>927</cp:revision>
  <dcterms:created xsi:type="dcterms:W3CDTF">2012-07-11T10:23:22Z</dcterms:created>
  <dcterms:modified xsi:type="dcterms:W3CDTF">2014-11-24T05:37:01Z</dcterms:modified>
</cp:coreProperties>
</file>